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B5E2B8D-8D44-4002-B9E1-A977B30E80F0}">
  <a:tblStyle styleId="{7B5E2B8D-8D44-4002-B9E1-A977B30E80F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slide" Target="slides/slide78.xml"/><Relationship Id="rId83" Type="http://schemas.openxmlformats.org/officeDocument/2006/relationships/slide" Target="slides/slide77.xml"/><Relationship Id="rId42" Type="http://schemas.openxmlformats.org/officeDocument/2006/relationships/slide" Target="slides/slide36.xml"/><Relationship Id="rId86" Type="http://schemas.openxmlformats.org/officeDocument/2006/relationships/slide" Target="slides/slide80.xml"/><Relationship Id="rId41" Type="http://schemas.openxmlformats.org/officeDocument/2006/relationships/slide" Target="slides/slide35.xml"/><Relationship Id="rId85" Type="http://schemas.openxmlformats.org/officeDocument/2006/relationships/slide" Target="slides/slide79.xml"/><Relationship Id="rId44" Type="http://schemas.openxmlformats.org/officeDocument/2006/relationships/slide" Target="slides/slide38.xml"/><Relationship Id="rId88" Type="http://schemas.openxmlformats.org/officeDocument/2006/relationships/slide" Target="slides/slide82.xml"/><Relationship Id="rId43" Type="http://schemas.openxmlformats.org/officeDocument/2006/relationships/slide" Target="slides/slide37.xml"/><Relationship Id="rId87" Type="http://schemas.openxmlformats.org/officeDocument/2006/relationships/slide" Target="slides/slide81.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drive/u/1/folders/1R5YWx4L6T0RWRFPd4-UJ-vU2FoK93swB"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techbridge.cc/2018/10/27/intro-to-mdp-and-app/"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samsam23122001/reinforcement-learning-deep-q-learning-749f212fc73b"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samsam23122001/reinforcement-learning-deep-q-learning-749f212fc73b"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samsam23122001/reinforcement-learning-deep-q-learning-749f212fc73b"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csdn.net/wordyang1/article/details/76557608" TargetMode="Externa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Shannon%E2%80%93Hartley_theorem" TargetMode="Externa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Shannon%E2%80%93Hartley_theorem" TargetMode="Externa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Shannon%E2%80%93Hartley_theorem" TargetMode="Externa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samsam23122001/reinforcement-learning-deep-q-learning-749f212fc73b"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5cf9a2444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5cf9a2444f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u="sng">
                <a:solidFill>
                  <a:schemeClr val="hlink"/>
                </a:solidFill>
                <a:hlinkClick r:id="rId2"/>
              </a:rPr>
              <a:t>https://drive.google.com/drive/u/1/folders/1R5YWx4L6T0RWRFPd4-UJ-vU2FoK93swB</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5d19c84275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5d19c84275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u="sng">
                <a:solidFill>
                  <a:schemeClr val="hlink"/>
                </a:solidFill>
                <a:hlinkClick r:id="rId2"/>
              </a:rPr>
              <a:t>https://blog.techbridge.cc/2018/10/27/intro-to-mdp-and-app/</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5cf9a2444f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5cf9a2444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5cf9a2444f_3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5cf9a2444f_3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5cf9a2444f_3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5cf9a2444f_3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5cf9a2444f_3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5cf9a2444f_3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5cf9a2444f_3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5cf9a2444f_3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5cf9a2444f_3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5cf9a2444f_3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5cf9a2444f_3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5cf9a2444f_3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5cf9a2444f_3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5cf9a2444f_3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5cf9a2444f_3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5cf9a2444f_3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5cf9a2444f_3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5cf9a2444f_3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5cf9a2444f_3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5cf9a2444f_3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5cf9a2444f_3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5cf9a2444f_3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5cf9a2444f_3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5cf9a2444f_3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5cf9a2444f_3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5cf9a2444f_3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5cf9a2444f_3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5cf9a2444f_3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5d35a877aa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5d35a877aa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5cf9a2444f_3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5cf9a2444f_3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5cf9a2444f_3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5cf9a2444f_3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5cf9a2444f_3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5cf9a2444f_3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5cf9a2444f_3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5cf9a2444f_3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5cf9a2444f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5cf9a2444f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5cf9a2444f_3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5cf9a2444f_3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5cf9a2444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5cf9a2444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5cf9a2444f_3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5cf9a2444f_3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u="sng">
                <a:solidFill>
                  <a:schemeClr val="hlink"/>
                </a:solidFill>
                <a:hlinkClick r:id="rId2"/>
              </a:rPr>
              <a:t>https://medium.com/@samsam23122001/reinforcement-learning-deep-q-learning-749f212fc73b</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5cf9a2444f_3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5cf9a2444f_3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5ddc6fb25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5ddc6fb25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u="sng">
                <a:solidFill>
                  <a:schemeClr val="hlink"/>
                </a:solidFill>
                <a:hlinkClick r:id="rId2"/>
              </a:rPr>
              <a:t>https://medium.com/@samsam23122001/reinforcement-learning-deep-q-learning-749f212fc73b</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5ddc6fb25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5ddc6fb25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5cf9a2444f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5cf9a2444f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5cf9a2444f_3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5cf9a2444f_3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5d40725c7d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5d40725c7d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5d40725c7d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5d40725c7d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5cf9a2444f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5cf9a2444f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5d40725c7d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5d40725c7d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5d40725c7d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5d40725c7d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5d40725c7d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5d40725c7d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5dcd49fe8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5dcd49fe8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u="sng">
                <a:solidFill>
                  <a:schemeClr val="hlink"/>
                </a:solidFill>
                <a:hlinkClick r:id="rId2"/>
              </a:rPr>
              <a:t>https://medium.com/@samsam23122001/reinforcement-learning-deep-q-learning-749f212fc73b</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5d40725c7d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5d40725c7d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5dcd49fe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5dcd49fe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5dcd49fe8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5dcd49fe8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5d40725c7d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5d40725c7d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5d40725c7d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5d40725c7d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5dcd49fe8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5dcd49fe8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5cf9a2444f_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5cf9a2444f_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5deb01a0d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5deb01a0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5deb01a0d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5deb01a0d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5ddc6fb255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5ddc6fb255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5ddc6fb255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5ddc6fb255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5ddc6fb255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5ddc6fb255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5ddc6fb255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5ddc6fb255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5e15c8e5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5e15c8e5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u="sng">
                <a:solidFill>
                  <a:schemeClr val="hlink"/>
                </a:solidFill>
                <a:hlinkClick r:id="rId2"/>
              </a:rPr>
              <a:t>https://blog.csdn.net/wordyang1/article/details/76557608</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5d40725c7d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5d40725c7d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5d35a877a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5d35a877a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5ddc6fb25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5ddc6fb25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5cf9a2444f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5cf9a2444f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5d40725c7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5d40725c7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sz="1150">
                <a:solidFill>
                  <a:schemeClr val="dk1"/>
                </a:solidFill>
                <a:highlight>
                  <a:srgbClr val="FFFFFF"/>
                </a:highlight>
                <a:latin typeface="Georgia"/>
                <a:ea typeface="Georgia"/>
                <a:cs typeface="Georgia"/>
                <a:sym typeface="Georgia"/>
              </a:rPr>
              <a:t>Assume that all BSs and UEs are equipped with </a:t>
            </a:r>
            <a:r>
              <a:rPr b="1" i="1" lang="zh-TW" sz="1150">
                <a:solidFill>
                  <a:schemeClr val="dk1"/>
                </a:solidFill>
                <a:highlight>
                  <a:srgbClr val="FFFFFF"/>
                </a:highlight>
                <a:latin typeface="Georgia"/>
                <a:ea typeface="Georgia"/>
                <a:cs typeface="Georgia"/>
                <a:sym typeface="Georgia"/>
              </a:rPr>
              <a:t>one antenna</a:t>
            </a:r>
            <a:r>
              <a:rPr lang="zh-TW" sz="1150">
                <a:solidFill>
                  <a:schemeClr val="dk1"/>
                </a:solidFill>
                <a:highlight>
                  <a:srgbClr val="FFFFFF"/>
                </a:highlight>
                <a:latin typeface="Georgia"/>
                <a:ea typeface="Georgia"/>
                <a:cs typeface="Georgia"/>
                <a:sym typeface="Georgia"/>
              </a:rPr>
              <a:t> each</a:t>
            </a:r>
            <a:r>
              <a:rPr lang="zh-TW" sz="1250">
                <a:solidFill>
                  <a:schemeClr val="dk1"/>
                </a:solidFill>
                <a:highlight>
                  <a:srgbClr val="FFFFFF"/>
                </a:highlight>
                <a:latin typeface="Georgia"/>
                <a:ea typeface="Georgia"/>
                <a:cs typeface="Georgia"/>
                <a:sym typeface="Georgia"/>
              </a:rPr>
              <a:t> </a:t>
            </a:r>
            <a:r>
              <a:rPr lang="zh-TW" sz="1150">
                <a:solidFill>
                  <a:schemeClr val="dk1"/>
                </a:solidFill>
                <a:highlight>
                  <a:srgbClr val="FFFFFF"/>
                </a:highlight>
                <a:latin typeface="Georgia"/>
                <a:ea typeface="Georgia"/>
                <a:cs typeface="Georgia"/>
                <a:sym typeface="Georgia"/>
              </a:rPr>
              <a:t>shared orthogonal channels.</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5ddc6fb255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5ddc6fb255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sz="1150">
                <a:solidFill>
                  <a:schemeClr val="dk1"/>
                </a:solidFill>
                <a:highlight>
                  <a:srgbClr val="FFFFFF"/>
                </a:highlight>
                <a:latin typeface="Georgia"/>
                <a:ea typeface="Georgia"/>
                <a:cs typeface="Georgia"/>
                <a:sym typeface="Georgia"/>
              </a:rPr>
              <a:t>1.</a:t>
            </a:r>
            <a:r>
              <a:rPr lang="zh-TW" sz="1150">
                <a:solidFill>
                  <a:schemeClr val="dk1"/>
                </a:solidFill>
                <a:highlight>
                  <a:srgbClr val="FFFFFF"/>
                </a:highlight>
                <a:latin typeface="Georgia"/>
                <a:ea typeface="Georgia"/>
                <a:cs typeface="Georgia"/>
                <a:sym typeface="Georgia"/>
              </a:rPr>
              <a:t>Assume that all BSs and UEs are equipped with </a:t>
            </a:r>
            <a:r>
              <a:rPr b="1" i="1" lang="zh-TW" sz="1150">
                <a:solidFill>
                  <a:schemeClr val="dk1"/>
                </a:solidFill>
                <a:highlight>
                  <a:srgbClr val="FFFFFF"/>
                </a:highlight>
                <a:latin typeface="Georgia"/>
                <a:ea typeface="Georgia"/>
                <a:cs typeface="Georgia"/>
                <a:sym typeface="Georgia"/>
              </a:rPr>
              <a:t>one antenna</a:t>
            </a:r>
            <a:r>
              <a:rPr lang="zh-TW" sz="1150">
                <a:solidFill>
                  <a:schemeClr val="dk1"/>
                </a:solidFill>
                <a:highlight>
                  <a:srgbClr val="FFFFFF"/>
                </a:highlight>
                <a:latin typeface="Georgia"/>
                <a:ea typeface="Georgia"/>
                <a:cs typeface="Georgia"/>
                <a:sym typeface="Georgia"/>
              </a:rPr>
              <a:t> each</a:t>
            </a:r>
            <a:r>
              <a:rPr lang="zh-TW" sz="1250">
                <a:solidFill>
                  <a:schemeClr val="dk1"/>
                </a:solidFill>
                <a:highlight>
                  <a:srgbClr val="FFFFFF"/>
                </a:highlight>
                <a:latin typeface="Georgia"/>
                <a:ea typeface="Georgia"/>
                <a:cs typeface="Georgia"/>
                <a:sym typeface="Georgia"/>
              </a:rPr>
              <a:t> </a:t>
            </a:r>
            <a:r>
              <a:rPr lang="zh-TW" sz="1150">
                <a:solidFill>
                  <a:schemeClr val="dk1"/>
                </a:solidFill>
                <a:highlight>
                  <a:srgbClr val="FFFFFF"/>
                </a:highlight>
                <a:latin typeface="Georgia"/>
                <a:ea typeface="Georgia"/>
                <a:cs typeface="Georgia"/>
                <a:sym typeface="Georgia"/>
              </a:rPr>
              <a:t>shared orthogonal channels.</a:t>
            </a:r>
            <a:endParaRPr sz="1150">
              <a:solidFill>
                <a:schemeClr val="dk1"/>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sz="1150">
              <a:solidFill>
                <a:schemeClr val="dk1"/>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rPr lang="zh-TW" sz="1150">
                <a:solidFill>
                  <a:schemeClr val="dk1"/>
                </a:solidFill>
                <a:highlight>
                  <a:srgbClr val="FFFFFF"/>
                </a:highlight>
                <a:latin typeface="Georgia"/>
                <a:ea typeface="Georgia"/>
                <a:cs typeface="Georgia"/>
                <a:sym typeface="Georgia"/>
              </a:rPr>
              <a:t> 2.Although the number of UEs operating simultaneously on the same channel is unlimited</a:t>
            </a:r>
            <a:endParaRPr sz="1150">
              <a:solidFill>
                <a:schemeClr val="dk1"/>
              </a:solidFill>
              <a:highlight>
                <a:srgbClr val="FFFFFF"/>
              </a:highlight>
              <a:latin typeface="Georgia"/>
              <a:ea typeface="Georgia"/>
              <a:cs typeface="Georgia"/>
              <a:sym typeface="Georgia"/>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5ddc6fb255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5ddc6fb255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zh-TW" sz="1200">
                <a:solidFill>
                  <a:schemeClr val="dk1"/>
                </a:solidFill>
                <a:latin typeface="Georgia"/>
                <a:ea typeface="Georgia"/>
                <a:cs typeface="Georgia"/>
                <a:sym typeface="Georgia"/>
              </a:rPr>
              <a:t>Shannon–Hartley theorem(</a:t>
            </a:r>
            <a:r>
              <a:rPr lang="zh-TW" u="sng">
                <a:solidFill>
                  <a:schemeClr val="hlink"/>
                </a:solidFill>
                <a:hlinkClick r:id="rId2"/>
              </a:rPr>
              <a:t>https://en.wikipedia.org/wiki/Shannon%E2%80%93Hartley_theorem</a:t>
            </a:r>
            <a:r>
              <a:rPr lang="zh-TW" sz="1200">
                <a:solidFill>
                  <a:schemeClr val="dk1"/>
                </a:solidFill>
                <a:latin typeface="Georgia"/>
                <a:ea typeface="Georgia"/>
                <a:cs typeface="Georgia"/>
                <a:sym typeface="Georgia"/>
              </a:rPr>
              <a:t>)</a:t>
            </a:r>
            <a:endParaRPr sz="1200">
              <a:solidFill>
                <a:schemeClr val="dk1"/>
              </a:solidFill>
              <a:latin typeface="Georgia"/>
              <a:ea typeface="Georgia"/>
              <a:cs typeface="Georgia"/>
              <a:sym typeface="Georgia"/>
            </a:endParaRPr>
          </a:p>
          <a:p>
            <a:pPr indent="0" lvl="0" marL="0" rtl="0" algn="l">
              <a:lnSpc>
                <a:spcPct val="115000"/>
              </a:lnSpc>
              <a:spcBef>
                <a:spcPts val="600"/>
              </a:spcBef>
              <a:spcAft>
                <a:spcPts val="0"/>
              </a:spcAft>
              <a:buNone/>
            </a:pPr>
            <a:r>
              <a:t/>
            </a:r>
            <a:endParaRPr sz="1200">
              <a:solidFill>
                <a:schemeClr val="dk1"/>
              </a:solidFill>
              <a:highlight>
                <a:srgbClr val="FFFFFF"/>
              </a:highlight>
              <a:latin typeface="Georgia"/>
              <a:ea typeface="Georgia"/>
              <a:cs typeface="Georgia"/>
              <a:sym typeface="Georgia"/>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5ddc6fb255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5ddc6fb255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zh-TW" sz="1200">
                <a:solidFill>
                  <a:schemeClr val="dk1"/>
                </a:solidFill>
                <a:latin typeface="Georgia"/>
                <a:ea typeface="Georgia"/>
                <a:cs typeface="Georgia"/>
                <a:sym typeface="Georgia"/>
              </a:rPr>
              <a:t>Shannon–Hartley theorem(</a:t>
            </a:r>
            <a:r>
              <a:rPr lang="zh-TW" u="sng">
                <a:solidFill>
                  <a:schemeClr val="hlink"/>
                </a:solidFill>
                <a:hlinkClick r:id="rId2"/>
              </a:rPr>
              <a:t>https://en.wikipedia.org/wiki/Shannon%E2%80%93Hartley_theorem</a:t>
            </a:r>
            <a:r>
              <a:rPr lang="zh-TW" sz="1200">
                <a:solidFill>
                  <a:schemeClr val="dk1"/>
                </a:solidFill>
                <a:latin typeface="Georgia"/>
                <a:ea typeface="Georgia"/>
                <a:cs typeface="Georgia"/>
                <a:sym typeface="Georgia"/>
              </a:rPr>
              <a:t>)</a:t>
            </a:r>
            <a:endParaRPr sz="1200">
              <a:solidFill>
                <a:schemeClr val="dk1"/>
              </a:solidFill>
              <a:latin typeface="Georgia"/>
              <a:ea typeface="Georgia"/>
              <a:cs typeface="Georgia"/>
              <a:sym typeface="Georgia"/>
            </a:endParaRPr>
          </a:p>
          <a:p>
            <a:pPr indent="0" lvl="0" marL="0" rtl="0" algn="l">
              <a:lnSpc>
                <a:spcPct val="115000"/>
              </a:lnSpc>
              <a:spcBef>
                <a:spcPts val="600"/>
              </a:spcBef>
              <a:spcAft>
                <a:spcPts val="0"/>
              </a:spcAft>
              <a:buNone/>
            </a:pPr>
            <a:r>
              <a:t/>
            </a:r>
            <a:endParaRPr sz="1200">
              <a:solidFill>
                <a:schemeClr val="dk1"/>
              </a:solidFill>
              <a:highlight>
                <a:srgbClr val="FFFFFF"/>
              </a:highlight>
              <a:latin typeface="Georgia"/>
              <a:ea typeface="Georgia"/>
              <a:cs typeface="Georgia"/>
              <a:sym typeface="Georgia"/>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5ddc6fb255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5ddc6fb255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zh-TW" sz="1200">
                <a:solidFill>
                  <a:schemeClr val="dk1"/>
                </a:solidFill>
                <a:latin typeface="Georgia"/>
                <a:ea typeface="Georgia"/>
                <a:cs typeface="Georgia"/>
                <a:sym typeface="Georgia"/>
              </a:rPr>
              <a:t>Shannon–Hartley theorem(</a:t>
            </a:r>
            <a:r>
              <a:rPr lang="zh-TW" u="sng">
                <a:solidFill>
                  <a:schemeClr val="hlink"/>
                </a:solidFill>
                <a:hlinkClick r:id="rId2"/>
              </a:rPr>
              <a:t>https://en.wikipedia.org/wiki/Shannon%E2%80%93Hartley_theorem</a:t>
            </a:r>
            <a:r>
              <a:rPr lang="zh-TW" sz="1200">
                <a:solidFill>
                  <a:schemeClr val="dk1"/>
                </a:solidFill>
                <a:latin typeface="Georgia"/>
                <a:ea typeface="Georgia"/>
                <a:cs typeface="Georgia"/>
                <a:sym typeface="Georgia"/>
              </a:rPr>
              <a:t>)</a:t>
            </a:r>
            <a:endParaRPr sz="1200">
              <a:solidFill>
                <a:schemeClr val="dk1"/>
              </a:solidFill>
              <a:latin typeface="Georgia"/>
              <a:ea typeface="Georgia"/>
              <a:cs typeface="Georgia"/>
              <a:sym typeface="Georgia"/>
            </a:endParaRPr>
          </a:p>
          <a:p>
            <a:pPr indent="0" lvl="0" marL="0" rtl="0" algn="l">
              <a:lnSpc>
                <a:spcPct val="115000"/>
              </a:lnSpc>
              <a:spcBef>
                <a:spcPts val="600"/>
              </a:spcBef>
              <a:spcAft>
                <a:spcPts val="0"/>
              </a:spcAft>
              <a:buNone/>
            </a:pPr>
            <a:r>
              <a:t/>
            </a:r>
            <a:endParaRPr sz="1200">
              <a:solidFill>
                <a:schemeClr val="dk1"/>
              </a:solidFill>
              <a:highlight>
                <a:srgbClr val="FFFFFF"/>
              </a:highlight>
              <a:latin typeface="Georgia"/>
              <a:ea typeface="Georgia"/>
              <a:cs typeface="Georgia"/>
              <a:sym typeface="Georgia"/>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g5ddc6fb255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5ddc6fb255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zh-TW" sz="1150">
                <a:solidFill>
                  <a:srgbClr val="333333"/>
                </a:solidFill>
                <a:highlight>
                  <a:srgbClr val="FFFFFF"/>
                </a:highlight>
                <a:latin typeface="Georgia"/>
                <a:ea typeface="Georgia"/>
                <a:cs typeface="Georgia"/>
                <a:sym typeface="Georgia"/>
              </a:rPr>
              <a:t>1. </a:t>
            </a:r>
            <a:r>
              <a:rPr lang="zh-TW" sz="1250">
                <a:solidFill>
                  <a:srgbClr val="333333"/>
                </a:solidFill>
                <a:highlight>
                  <a:srgbClr val="FFFFFF"/>
                </a:highlight>
                <a:latin typeface="Georgia"/>
                <a:ea typeface="Georgia"/>
                <a:cs typeface="Georgia"/>
                <a:sym typeface="Georgia"/>
              </a:rPr>
              <a:t>p</a:t>
            </a:r>
            <a:r>
              <a:rPr lang="zh-TW" sz="900">
                <a:solidFill>
                  <a:srgbClr val="333333"/>
                </a:solidFill>
                <a:highlight>
                  <a:srgbClr val="FFFFFF"/>
                </a:highlight>
                <a:latin typeface="Georgia"/>
                <a:ea typeface="Georgia"/>
                <a:cs typeface="Georgia"/>
                <a:sym typeface="Georgia"/>
              </a:rPr>
              <a:t>kli</a:t>
            </a:r>
            <a:r>
              <a:rPr lang="zh-TW" sz="1250">
                <a:solidFill>
                  <a:srgbClr val="333333"/>
                </a:solidFill>
                <a:highlight>
                  <a:srgbClr val="FFFFFF"/>
                </a:highlight>
                <a:latin typeface="Georgia"/>
                <a:ea typeface="Georgia"/>
                <a:cs typeface="Georgia"/>
                <a:sym typeface="Georgia"/>
              </a:rPr>
              <a:t>(t)</a:t>
            </a:r>
            <a:r>
              <a:rPr lang="zh-TW" sz="1150">
                <a:solidFill>
                  <a:srgbClr val="333333"/>
                </a:solidFill>
                <a:highlight>
                  <a:srgbClr val="FFFFFF"/>
                </a:highlight>
                <a:latin typeface="Georgia"/>
                <a:ea typeface="Georgia"/>
                <a:cs typeface="Georgia"/>
                <a:sym typeface="Georgia"/>
              </a:rPr>
              <a:t> is the transmit power of </a:t>
            </a:r>
            <a:r>
              <a:rPr lang="zh-TW" sz="1250">
                <a:solidFill>
                  <a:srgbClr val="333333"/>
                </a:solidFill>
                <a:highlight>
                  <a:srgbClr val="FFFFFF"/>
                </a:highlight>
                <a:latin typeface="Georgia"/>
                <a:ea typeface="Georgia"/>
                <a:cs typeface="Georgia"/>
                <a:sym typeface="Georgia"/>
              </a:rPr>
              <a:t>BS</a:t>
            </a:r>
            <a:r>
              <a:rPr lang="zh-TW" sz="900">
                <a:solidFill>
                  <a:srgbClr val="333333"/>
                </a:solidFill>
                <a:highlight>
                  <a:srgbClr val="FFFFFF"/>
                </a:highlight>
                <a:latin typeface="Georgia"/>
                <a:ea typeface="Georgia"/>
                <a:cs typeface="Georgia"/>
                <a:sym typeface="Georgia"/>
              </a:rPr>
              <a:t>l</a:t>
            </a:r>
            <a:endParaRPr sz="900">
              <a:solidFill>
                <a:srgbClr val="333333"/>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rPr lang="zh-TW" sz="1250">
                <a:solidFill>
                  <a:srgbClr val="333333"/>
                </a:solidFill>
                <a:highlight>
                  <a:srgbClr val="FFFFFF"/>
                </a:highlight>
                <a:latin typeface="Georgia"/>
                <a:ea typeface="Georgia"/>
                <a:cs typeface="Georgia"/>
                <a:sym typeface="Georgia"/>
              </a:rPr>
              <a:t>2.λ</a:t>
            </a:r>
            <a:r>
              <a:rPr lang="zh-TW" sz="900">
                <a:solidFill>
                  <a:srgbClr val="333333"/>
                </a:solidFill>
                <a:highlight>
                  <a:srgbClr val="FFFFFF"/>
                </a:highlight>
                <a:latin typeface="Georgia"/>
                <a:ea typeface="Georgia"/>
                <a:cs typeface="Georgia"/>
                <a:sym typeface="Georgia"/>
              </a:rPr>
              <a:t>l</a:t>
            </a:r>
            <a:r>
              <a:rPr lang="zh-TW" sz="1150">
                <a:solidFill>
                  <a:srgbClr val="333333"/>
                </a:solidFill>
                <a:highlight>
                  <a:srgbClr val="FFFFFF"/>
                </a:highlight>
                <a:latin typeface="Georgia"/>
                <a:ea typeface="Georgia"/>
                <a:cs typeface="Georgia"/>
                <a:sym typeface="Georgia"/>
              </a:rPr>
              <a:t> is the unit price of the </a:t>
            </a:r>
            <a:r>
              <a:rPr lang="zh-TW" sz="1250">
                <a:solidFill>
                  <a:srgbClr val="333333"/>
                </a:solidFill>
                <a:highlight>
                  <a:srgbClr val="FFFFFF"/>
                </a:highlight>
                <a:latin typeface="Georgia"/>
                <a:ea typeface="Georgia"/>
                <a:cs typeface="Georgia"/>
                <a:sym typeface="Georgia"/>
              </a:rPr>
              <a:t>BS</a:t>
            </a:r>
            <a:r>
              <a:rPr lang="zh-TW" sz="900">
                <a:solidFill>
                  <a:srgbClr val="333333"/>
                </a:solidFill>
                <a:highlight>
                  <a:srgbClr val="FFFFFF"/>
                </a:highlight>
                <a:latin typeface="Georgia"/>
                <a:ea typeface="Georgia"/>
                <a:cs typeface="Georgia"/>
                <a:sym typeface="Georgia"/>
              </a:rPr>
              <a:t>l</a:t>
            </a:r>
            <a:r>
              <a:rPr lang="zh-TW" sz="1150">
                <a:solidFill>
                  <a:srgbClr val="333333"/>
                </a:solidFill>
                <a:highlight>
                  <a:srgbClr val="FFFFFF"/>
                </a:highlight>
                <a:latin typeface="Georgia"/>
                <a:ea typeface="Georgia"/>
                <a:cs typeface="Georgia"/>
                <a:sym typeface="Georgia"/>
              </a:rPr>
              <a:t> 's transmit power</a:t>
            </a:r>
            <a:endParaRPr sz="1150">
              <a:solidFill>
                <a:srgbClr val="333333"/>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rPr lang="zh-TW" sz="1150">
                <a:solidFill>
                  <a:srgbClr val="333333"/>
                </a:solidFill>
                <a:highlight>
                  <a:srgbClr val="FFFFFF"/>
                </a:highlight>
                <a:latin typeface="Georgia"/>
                <a:ea typeface="Georgia"/>
                <a:cs typeface="Georgia"/>
                <a:sym typeface="Georgia"/>
              </a:rPr>
              <a:t>3. </a:t>
            </a:r>
            <a:r>
              <a:rPr lang="zh-TW" sz="1250">
                <a:solidFill>
                  <a:schemeClr val="dk1"/>
                </a:solidFill>
                <a:highlight>
                  <a:srgbClr val="FFFFFF"/>
                </a:highlight>
                <a:latin typeface="Georgia"/>
                <a:ea typeface="Georgia"/>
                <a:cs typeface="Georgia"/>
                <a:sym typeface="Georgia"/>
              </a:rPr>
              <a:t>∈[0,1) </a:t>
            </a:r>
            <a:r>
              <a:rPr lang="zh-TW" sz="1150">
                <a:solidFill>
                  <a:schemeClr val="dk1"/>
                </a:solidFill>
                <a:highlight>
                  <a:srgbClr val="FFFFFF"/>
                </a:highlight>
                <a:latin typeface="Georgia"/>
                <a:ea typeface="Georgia"/>
                <a:cs typeface="Georgia"/>
                <a:sym typeface="Georgia"/>
              </a:rPr>
              <a:t>is the discount factor. </a:t>
            </a:r>
            <a:endParaRPr sz="1150">
              <a:solidFill>
                <a:schemeClr val="dk1"/>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rPr lang="zh-TW" sz="1250">
                <a:solidFill>
                  <a:schemeClr val="dk1"/>
                </a:solidFill>
                <a:highlight>
                  <a:srgbClr val="FFFFFF"/>
                </a:highlight>
                <a:latin typeface="Georgia"/>
                <a:ea typeface="Georgia"/>
                <a:cs typeface="Georgia"/>
                <a:sym typeface="Georgia"/>
              </a:rPr>
              <a:t>γ=0</a:t>
            </a:r>
            <a:r>
              <a:rPr lang="zh-TW" sz="1150">
                <a:solidFill>
                  <a:schemeClr val="dk1"/>
                </a:solidFill>
                <a:highlight>
                  <a:srgbClr val="FFFFFF"/>
                </a:highlight>
                <a:latin typeface="Georgia"/>
                <a:ea typeface="Georgia"/>
                <a:cs typeface="Georgia"/>
                <a:sym typeface="Georgia"/>
              </a:rPr>
              <a:t> means that the reward is the immediate reward associated with the current state only.</a:t>
            </a:r>
            <a:endParaRPr sz="1150">
              <a:solidFill>
                <a:schemeClr val="dk1"/>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rPr lang="zh-TW" sz="1150">
                <a:solidFill>
                  <a:schemeClr val="dk1"/>
                </a:solidFill>
                <a:highlight>
                  <a:srgbClr val="FFFFFF"/>
                </a:highlight>
                <a:latin typeface="Georgia"/>
                <a:ea typeface="Georgia"/>
                <a:cs typeface="Georgia"/>
                <a:sym typeface="Georgia"/>
              </a:rPr>
              <a:t>When </a:t>
            </a:r>
            <a:r>
              <a:rPr lang="zh-TW" sz="1250">
                <a:solidFill>
                  <a:schemeClr val="dk1"/>
                </a:solidFill>
                <a:highlight>
                  <a:srgbClr val="FFFFFF"/>
                </a:highlight>
                <a:latin typeface="Georgia"/>
                <a:ea typeface="Georgia"/>
                <a:cs typeface="Georgia"/>
                <a:sym typeface="Georgia"/>
              </a:rPr>
              <a:t>γ&lt;1</a:t>
            </a:r>
            <a:r>
              <a:rPr lang="zh-TW" sz="1150">
                <a:solidFill>
                  <a:schemeClr val="dk1"/>
                </a:solidFill>
                <a:highlight>
                  <a:srgbClr val="FFFFFF"/>
                </a:highlight>
                <a:latin typeface="Georgia"/>
                <a:ea typeface="Georgia"/>
                <a:cs typeface="Georgia"/>
                <a:sym typeface="Georgia"/>
              </a:rPr>
              <a:t>, the rewards in the future are less than the rewards of the earlier periods.</a:t>
            </a:r>
            <a:endParaRPr sz="1150">
              <a:solidFill>
                <a:srgbClr val="333333"/>
              </a:solidFill>
              <a:highlight>
                <a:srgbClr val="FFFFFF"/>
              </a:highlight>
              <a:latin typeface="Georgia"/>
              <a:ea typeface="Georgia"/>
              <a:cs typeface="Georgia"/>
              <a:sym typeface="Georgia"/>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g5ddc6fb255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5ddc6fb255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sz="1150">
                <a:solidFill>
                  <a:srgbClr val="333333"/>
                </a:solidFill>
                <a:highlight>
                  <a:srgbClr val="FFFFFF"/>
                </a:highlight>
                <a:latin typeface="Georgia"/>
                <a:ea typeface="Georgia"/>
                <a:cs typeface="Georgia"/>
                <a:sym typeface="Georgia"/>
              </a:rPr>
              <a:t>1. </a:t>
            </a:r>
            <a:r>
              <a:rPr lang="zh-TW" sz="1250">
                <a:solidFill>
                  <a:srgbClr val="333333"/>
                </a:solidFill>
                <a:highlight>
                  <a:srgbClr val="FFFFFF"/>
                </a:highlight>
                <a:latin typeface="Georgia"/>
                <a:ea typeface="Georgia"/>
                <a:cs typeface="Georgia"/>
                <a:sym typeface="Georgia"/>
              </a:rPr>
              <a:t>p</a:t>
            </a:r>
            <a:r>
              <a:rPr lang="zh-TW" sz="900">
                <a:solidFill>
                  <a:srgbClr val="333333"/>
                </a:solidFill>
                <a:highlight>
                  <a:srgbClr val="FFFFFF"/>
                </a:highlight>
                <a:latin typeface="Georgia"/>
                <a:ea typeface="Georgia"/>
                <a:cs typeface="Georgia"/>
                <a:sym typeface="Georgia"/>
              </a:rPr>
              <a:t>kli</a:t>
            </a:r>
            <a:r>
              <a:rPr lang="zh-TW" sz="1250">
                <a:solidFill>
                  <a:srgbClr val="333333"/>
                </a:solidFill>
                <a:highlight>
                  <a:srgbClr val="FFFFFF"/>
                </a:highlight>
                <a:latin typeface="Georgia"/>
                <a:ea typeface="Georgia"/>
                <a:cs typeface="Georgia"/>
                <a:sym typeface="Georgia"/>
              </a:rPr>
              <a:t>(t)</a:t>
            </a:r>
            <a:r>
              <a:rPr lang="zh-TW" sz="1150">
                <a:solidFill>
                  <a:srgbClr val="333333"/>
                </a:solidFill>
                <a:highlight>
                  <a:srgbClr val="FFFFFF"/>
                </a:highlight>
                <a:latin typeface="Georgia"/>
                <a:ea typeface="Georgia"/>
                <a:cs typeface="Georgia"/>
                <a:sym typeface="Georgia"/>
              </a:rPr>
              <a:t> is the transmit power of </a:t>
            </a:r>
            <a:r>
              <a:rPr lang="zh-TW" sz="1250">
                <a:solidFill>
                  <a:srgbClr val="333333"/>
                </a:solidFill>
                <a:highlight>
                  <a:srgbClr val="FFFFFF"/>
                </a:highlight>
                <a:latin typeface="Georgia"/>
                <a:ea typeface="Georgia"/>
                <a:cs typeface="Georgia"/>
                <a:sym typeface="Georgia"/>
              </a:rPr>
              <a:t>BS</a:t>
            </a:r>
            <a:r>
              <a:rPr lang="zh-TW" sz="900">
                <a:solidFill>
                  <a:srgbClr val="333333"/>
                </a:solidFill>
                <a:highlight>
                  <a:srgbClr val="FFFFFF"/>
                </a:highlight>
                <a:latin typeface="Georgia"/>
                <a:ea typeface="Georgia"/>
                <a:cs typeface="Georgia"/>
                <a:sym typeface="Georgia"/>
              </a:rPr>
              <a:t>l</a:t>
            </a:r>
            <a:endParaRPr sz="900">
              <a:solidFill>
                <a:srgbClr val="333333"/>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rPr lang="zh-TW" sz="1250">
                <a:solidFill>
                  <a:srgbClr val="333333"/>
                </a:solidFill>
                <a:highlight>
                  <a:srgbClr val="FFFFFF"/>
                </a:highlight>
                <a:latin typeface="Georgia"/>
                <a:ea typeface="Georgia"/>
                <a:cs typeface="Georgia"/>
                <a:sym typeface="Georgia"/>
              </a:rPr>
              <a:t>2.λ</a:t>
            </a:r>
            <a:r>
              <a:rPr lang="zh-TW" sz="900">
                <a:solidFill>
                  <a:srgbClr val="333333"/>
                </a:solidFill>
                <a:highlight>
                  <a:srgbClr val="FFFFFF"/>
                </a:highlight>
                <a:latin typeface="Georgia"/>
                <a:ea typeface="Georgia"/>
                <a:cs typeface="Georgia"/>
                <a:sym typeface="Georgia"/>
              </a:rPr>
              <a:t>l</a:t>
            </a:r>
            <a:r>
              <a:rPr lang="zh-TW" sz="1150">
                <a:solidFill>
                  <a:srgbClr val="333333"/>
                </a:solidFill>
                <a:highlight>
                  <a:srgbClr val="FFFFFF"/>
                </a:highlight>
                <a:latin typeface="Georgia"/>
                <a:ea typeface="Georgia"/>
                <a:cs typeface="Georgia"/>
                <a:sym typeface="Georgia"/>
              </a:rPr>
              <a:t> is the unit price of the </a:t>
            </a:r>
            <a:r>
              <a:rPr lang="zh-TW" sz="1250">
                <a:solidFill>
                  <a:srgbClr val="333333"/>
                </a:solidFill>
                <a:highlight>
                  <a:srgbClr val="FFFFFF"/>
                </a:highlight>
                <a:latin typeface="Georgia"/>
                <a:ea typeface="Georgia"/>
                <a:cs typeface="Georgia"/>
                <a:sym typeface="Georgia"/>
              </a:rPr>
              <a:t>BS</a:t>
            </a:r>
            <a:r>
              <a:rPr lang="zh-TW" sz="900">
                <a:solidFill>
                  <a:srgbClr val="333333"/>
                </a:solidFill>
                <a:highlight>
                  <a:srgbClr val="FFFFFF"/>
                </a:highlight>
                <a:latin typeface="Georgia"/>
                <a:ea typeface="Georgia"/>
                <a:cs typeface="Georgia"/>
                <a:sym typeface="Georgia"/>
              </a:rPr>
              <a:t>l</a:t>
            </a:r>
            <a:r>
              <a:rPr lang="zh-TW" sz="1150">
                <a:solidFill>
                  <a:srgbClr val="333333"/>
                </a:solidFill>
                <a:highlight>
                  <a:srgbClr val="FFFFFF"/>
                </a:highlight>
                <a:latin typeface="Georgia"/>
                <a:ea typeface="Georgia"/>
                <a:cs typeface="Georgia"/>
                <a:sym typeface="Georgia"/>
              </a:rPr>
              <a:t> 's transmit power</a:t>
            </a:r>
            <a:endParaRPr sz="1150">
              <a:solidFill>
                <a:srgbClr val="333333"/>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rPr lang="zh-TW" sz="1150">
                <a:solidFill>
                  <a:srgbClr val="333333"/>
                </a:solidFill>
                <a:highlight>
                  <a:srgbClr val="FFFFFF"/>
                </a:highlight>
                <a:latin typeface="Georgia"/>
                <a:ea typeface="Georgia"/>
                <a:cs typeface="Georgia"/>
                <a:sym typeface="Georgia"/>
              </a:rPr>
              <a:t>3. </a:t>
            </a:r>
            <a:r>
              <a:rPr lang="zh-TW" sz="1250">
                <a:solidFill>
                  <a:schemeClr val="dk1"/>
                </a:solidFill>
                <a:highlight>
                  <a:srgbClr val="FFFFFF"/>
                </a:highlight>
                <a:latin typeface="Georgia"/>
                <a:ea typeface="Georgia"/>
                <a:cs typeface="Georgia"/>
                <a:sym typeface="Georgia"/>
              </a:rPr>
              <a:t>∈[0,1) </a:t>
            </a:r>
            <a:r>
              <a:rPr lang="zh-TW" sz="1150">
                <a:solidFill>
                  <a:schemeClr val="dk1"/>
                </a:solidFill>
                <a:highlight>
                  <a:srgbClr val="FFFFFF"/>
                </a:highlight>
                <a:latin typeface="Georgia"/>
                <a:ea typeface="Georgia"/>
                <a:cs typeface="Georgia"/>
                <a:sym typeface="Georgia"/>
              </a:rPr>
              <a:t>is the discount factor. </a:t>
            </a:r>
            <a:endParaRPr sz="1150">
              <a:solidFill>
                <a:schemeClr val="dk1"/>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rPr lang="zh-TW" sz="1250">
                <a:solidFill>
                  <a:schemeClr val="dk1"/>
                </a:solidFill>
                <a:highlight>
                  <a:srgbClr val="FFFFFF"/>
                </a:highlight>
                <a:latin typeface="Georgia"/>
                <a:ea typeface="Georgia"/>
                <a:cs typeface="Georgia"/>
                <a:sym typeface="Georgia"/>
              </a:rPr>
              <a:t>γ=0</a:t>
            </a:r>
            <a:r>
              <a:rPr lang="zh-TW" sz="1150">
                <a:solidFill>
                  <a:schemeClr val="dk1"/>
                </a:solidFill>
                <a:highlight>
                  <a:srgbClr val="FFFFFF"/>
                </a:highlight>
                <a:latin typeface="Georgia"/>
                <a:ea typeface="Georgia"/>
                <a:cs typeface="Georgia"/>
                <a:sym typeface="Georgia"/>
              </a:rPr>
              <a:t> means that the reward is the immediate reward associated with the current state only.</a:t>
            </a:r>
            <a:endParaRPr sz="1150">
              <a:solidFill>
                <a:schemeClr val="dk1"/>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rPr lang="zh-TW" sz="1150">
                <a:solidFill>
                  <a:schemeClr val="dk1"/>
                </a:solidFill>
                <a:highlight>
                  <a:srgbClr val="FFFFFF"/>
                </a:highlight>
                <a:latin typeface="Georgia"/>
                <a:ea typeface="Georgia"/>
                <a:cs typeface="Georgia"/>
                <a:sym typeface="Georgia"/>
              </a:rPr>
              <a:t>When </a:t>
            </a:r>
            <a:r>
              <a:rPr lang="zh-TW" sz="1250">
                <a:solidFill>
                  <a:schemeClr val="dk1"/>
                </a:solidFill>
                <a:highlight>
                  <a:srgbClr val="FFFFFF"/>
                </a:highlight>
                <a:latin typeface="Georgia"/>
                <a:ea typeface="Georgia"/>
                <a:cs typeface="Georgia"/>
                <a:sym typeface="Georgia"/>
              </a:rPr>
              <a:t>γ&lt;1</a:t>
            </a:r>
            <a:r>
              <a:rPr lang="zh-TW" sz="1150">
                <a:solidFill>
                  <a:schemeClr val="dk1"/>
                </a:solidFill>
                <a:highlight>
                  <a:srgbClr val="FFFFFF"/>
                </a:highlight>
                <a:latin typeface="Georgia"/>
                <a:ea typeface="Georgia"/>
                <a:cs typeface="Georgia"/>
                <a:sym typeface="Georgia"/>
              </a:rPr>
              <a:t>, the rewards in the future are less than the rewards of the earlier periods.</a:t>
            </a:r>
            <a:endParaRPr sz="1150">
              <a:solidFill>
                <a:srgbClr val="333333"/>
              </a:solidFill>
              <a:highlight>
                <a:srgbClr val="FFFFFF"/>
              </a:highlight>
              <a:latin typeface="Georgia"/>
              <a:ea typeface="Georgia"/>
              <a:cs typeface="Georgia"/>
              <a:sym typeface="Georgia"/>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g5ddc6fb255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5ddc6fb255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sz="1150">
                <a:solidFill>
                  <a:srgbClr val="333333"/>
                </a:solidFill>
                <a:highlight>
                  <a:srgbClr val="FFFFFF"/>
                </a:highlight>
                <a:latin typeface="Georgia"/>
                <a:ea typeface="Georgia"/>
                <a:cs typeface="Georgia"/>
                <a:sym typeface="Georgia"/>
              </a:rPr>
              <a:t>1. </a:t>
            </a:r>
            <a:r>
              <a:rPr lang="zh-TW" sz="1250">
                <a:solidFill>
                  <a:srgbClr val="333333"/>
                </a:solidFill>
                <a:highlight>
                  <a:srgbClr val="FFFFFF"/>
                </a:highlight>
                <a:latin typeface="Georgia"/>
                <a:ea typeface="Georgia"/>
                <a:cs typeface="Georgia"/>
                <a:sym typeface="Georgia"/>
              </a:rPr>
              <a:t>p</a:t>
            </a:r>
            <a:r>
              <a:rPr lang="zh-TW" sz="900">
                <a:solidFill>
                  <a:srgbClr val="333333"/>
                </a:solidFill>
                <a:highlight>
                  <a:srgbClr val="FFFFFF"/>
                </a:highlight>
                <a:latin typeface="Georgia"/>
                <a:ea typeface="Georgia"/>
                <a:cs typeface="Georgia"/>
                <a:sym typeface="Georgia"/>
              </a:rPr>
              <a:t>kli</a:t>
            </a:r>
            <a:r>
              <a:rPr lang="zh-TW" sz="1250">
                <a:solidFill>
                  <a:srgbClr val="333333"/>
                </a:solidFill>
                <a:highlight>
                  <a:srgbClr val="FFFFFF"/>
                </a:highlight>
                <a:latin typeface="Georgia"/>
                <a:ea typeface="Georgia"/>
                <a:cs typeface="Georgia"/>
                <a:sym typeface="Georgia"/>
              </a:rPr>
              <a:t>(t)</a:t>
            </a:r>
            <a:r>
              <a:rPr lang="zh-TW" sz="1150">
                <a:solidFill>
                  <a:srgbClr val="333333"/>
                </a:solidFill>
                <a:highlight>
                  <a:srgbClr val="FFFFFF"/>
                </a:highlight>
                <a:latin typeface="Georgia"/>
                <a:ea typeface="Georgia"/>
                <a:cs typeface="Georgia"/>
                <a:sym typeface="Georgia"/>
              </a:rPr>
              <a:t> is the transmit power of </a:t>
            </a:r>
            <a:r>
              <a:rPr lang="zh-TW" sz="1250">
                <a:solidFill>
                  <a:srgbClr val="333333"/>
                </a:solidFill>
                <a:highlight>
                  <a:srgbClr val="FFFFFF"/>
                </a:highlight>
                <a:latin typeface="Georgia"/>
                <a:ea typeface="Georgia"/>
                <a:cs typeface="Georgia"/>
                <a:sym typeface="Georgia"/>
              </a:rPr>
              <a:t>BS</a:t>
            </a:r>
            <a:r>
              <a:rPr lang="zh-TW" sz="900">
                <a:solidFill>
                  <a:srgbClr val="333333"/>
                </a:solidFill>
                <a:highlight>
                  <a:srgbClr val="FFFFFF"/>
                </a:highlight>
                <a:latin typeface="Georgia"/>
                <a:ea typeface="Georgia"/>
                <a:cs typeface="Georgia"/>
                <a:sym typeface="Georgia"/>
              </a:rPr>
              <a:t>l</a:t>
            </a:r>
            <a:endParaRPr sz="900">
              <a:solidFill>
                <a:srgbClr val="333333"/>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rPr lang="zh-TW" sz="1250">
                <a:solidFill>
                  <a:srgbClr val="333333"/>
                </a:solidFill>
                <a:highlight>
                  <a:srgbClr val="FFFFFF"/>
                </a:highlight>
                <a:latin typeface="Georgia"/>
                <a:ea typeface="Georgia"/>
                <a:cs typeface="Georgia"/>
                <a:sym typeface="Georgia"/>
              </a:rPr>
              <a:t>2.λ</a:t>
            </a:r>
            <a:r>
              <a:rPr lang="zh-TW" sz="900">
                <a:solidFill>
                  <a:srgbClr val="333333"/>
                </a:solidFill>
                <a:highlight>
                  <a:srgbClr val="FFFFFF"/>
                </a:highlight>
                <a:latin typeface="Georgia"/>
                <a:ea typeface="Georgia"/>
                <a:cs typeface="Georgia"/>
                <a:sym typeface="Georgia"/>
              </a:rPr>
              <a:t>l</a:t>
            </a:r>
            <a:r>
              <a:rPr lang="zh-TW" sz="1150">
                <a:solidFill>
                  <a:srgbClr val="333333"/>
                </a:solidFill>
                <a:highlight>
                  <a:srgbClr val="FFFFFF"/>
                </a:highlight>
                <a:latin typeface="Georgia"/>
                <a:ea typeface="Georgia"/>
                <a:cs typeface="Georgia"/>
                <a:sym typeface="Georgia"/>
              </a:rPr>
              <a:t> is the unit price of the </a:t>
            </a:r>
            <a:r>
              <a:rPr lang="zh-TW" sz="1250">
                <a:solidFill>
                  <a:srgbClr val="333333"/>
                </a:solidFill>
                <a:highlight>
                  <a:srgbClr val="FFFFFF"/>
                </a:highlight>
                <a:latin typeface="Georgia"/>
                <a:ea typeface="Georgia"/>
                <a:cs typeface="Georgia"/>
                <a:sym typeface="Georgia"/>
              </a:rPr>
              <a:t>BS</a:t>
            </a:r>
            <a:r>
              <a:rPr lang="zh-TW" sz="900">
                <a:solidFill>
                  <a:srgbClr val="333333"/>
                </a:solidFill>
                <a:highlight>
                  <a:srgbClr val="FFFFFF"/>
                </a:highlight>
                <a:latin typeface="Georgia"/>
                <a:ea typeface="Georgia"/>
                <a:cs typeface="Georgia"/>
                <a:sym typeface="Georgia"/>
              </a:rPr>
              <a:t>l</a:t>
            </a:r>
            <a:r>
              <a:rPr lang="zh-TW" sz="1150">
                <a:solidFill>
                  <a:srgbClr val="333333"/>
                </a:solidFill>
                <a:highlight>
                  <a:srgbClr val="FFFFFF"/>
                </a:highlight>
                <a:latin typeface="Georgia"/>
                <a:ea typeface="Georgia"/>
                <a:cs typeface="Georgia"/>
                <a:sym typeface="Georgia"/>
              </a:rPr>
              <a:t> 's transmit power</a:t>
            </a:r>
            <a:endParaRPr sz="1150">
              <a:solidFill>
                <a:srgbClr val="333333"/>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rPr lang="zh-TW" sz="1150">
                <a:solidFill>
                  <a:srgbClr val="333333"/>
                </a:solidFill>
                <a:highlight>
                  <a:srgbClr val="FFFFFF"/>
                </a:highlight>
                <a:latin typeface="Georgia"/>
                <a:ea typeface="Georgia"/>
                <a:cs typeface="Georgia"/>
                <a:sym typeface="Georgia"/>
              </a:rPr>
              <a:t>3. </a:t>
            </a:r>
            <a:r>
              <a:rPr lang="zh-TW" sz="1250">
                <a:solidFill>
                  <a:schemeClr val="dk1"/>
                </a:solidFill>
                <a:highlight>
                  <a:srgbClr val="FFFFFF"/>
                </a:highlight>
                <a:latin typeface="Georgia"/>
                <a:ea typeface="Georgia"/>
                <a:cs typeface="Georgia"/>
                <a:sym typeface="Georgia"/>
              </a:rPr>
              <a:t>∈[0,1) </a:t>
            </a:r>
            <a:r>
              <a:rPr lang="zh-TW" sz="1150">
                <a:solidFill>
                  <a:schemeClr val="dk1"/>
                </a:solidFill>
                <a:highlight>
                  <a:srgbClr val="FFFFFF"/>
                </a:highlight>
                <a:latin typeface="Georgia"/>
                <a:ea typeface="Georgia"/>
                <a:cs typeface="Georgia"/>
                <a:sym typeface="Georgia"/>
              </a:rPr>
              <a:t>is the discount factor. </a:t>
            </a:r>
            <a:endParaRPr sz="1150">
              <a:solidFill>
                <a:schemeClr val="dk1"/>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rPr lang="zh-TW" sz="1250">
                <a:solidFill>
                  <a:schemeClr val="dk1"/>
                </a:solidFill>
                <a:highlight>
                  <a:srgbClr val="FFFFFF"/>
                </a:highlight>
                <a:latin typeface="Georgia"/>
                <a:ea typeface="Georgia"/>
                <a:cs typeface="Georgia"/>
                <a:sym typeface="Georgia"/>
              </a:rPr>
              <a:t>γ=0</a:t>
            </a:r>
            <a:r>
              <a:rPr lang="zh-TW" sz="1150">
                <a:solidFill>
                  <a:schemeClr val="dk1"/>
                </a:solidFill>
                <a:highlight>
                  <a:srgbClr val="FFFFFF"/>
                </a:highlight>
                <a:latin typeface="Georgia"/>
                <a:ea typeface="Georgia"/>
                <a:cs typeface="Georgia"/>
                <a:sym typeface="Georgia"/>
              </a:rPr>
              <a:t> means that the reward is the immediate reward associated with the current state only.</a:t>
            </a:r>
            <a:endParaRPr sz="1150">
              <a:solidFill>
                <a:schemeClr val="dk1"/>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rPr lang="zh-TW" sz="1150">
                <a:solidFill>
                  <a:schemeClr val="dk1"/>
                </a:solidFill>
                <a:highlight>
                  <a:srgbClr val="FFFFFF"/>
                </a:highlight>
                <a:latin typeface="Georgia"/>
                <a:ea typeface="Georgia"/>
                <a:cs typeface="Georgia"/>
                <a:sym typeface="Georgia"/>
              </a:rPr>
              <a:t>When </a:t>
            </a:r>
            <a:r>
              <a:rPr lang="zh-TW" sz="1250">
                <a:solidFill>
                  <a:schemeClr val="dk1"/>
                </a:solidFill>
                <a:highlight>
                  <a:srgbClr val="FFFFFF"/>
                </a:highlight>
                <a:latin typeface="Georgia"/>
                <a:ea typeface="Georgia"/>
                <a:cs typeface="Georgia"/>
                <a:sym typeface="Georgia"/>
              </a:rPr>
              <a:t>γ&lt;1</a:t>
            </a:r>
            <a:r>
              <a:rPr lang="zh-TW" sz="1150">
                <a:solidFill>
                  <a:schemeClr val="dk1"/>
                </a:solidFill>
                <a:highlight>
                  <a:srgbClr val="FFFFFF"/>
                </a:highlight>
                <a:latin typeface="Georgia"/>
                <a:ea typeface="Georgia"/>
                <a:cs typeface="Georgia"/>
                <a:sym typeface="Georgia"/>
              </a:rPr>
              <a:t>, the rewards in the future are less than the rewards of the earlier periods.</a:t>
            </a:r>
            <a:endParaRPr sz="1150">
              <a:solidFill>
                <a:srgbClr val="333333"/>
              </a:solidFill>
              <a:highlight>
                <a:srgbClr val="FFFFFF"/>
              </a:highlight>
              <a:latin typeface="Georgia"/>
              <a:ea typeface="Georgia"/>
              <a:cs typeface="Georgia"/>
              <a:sym typeface="Georgia"/>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5ddc6fb255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5ddc6fb255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sz="1150">
                <a:solidFill>
                  <a:srgbClr val="333333"/>
                </a:solidFill>
                <a:highlight>
                  <a:srgbClr val="FFFFFF"/>
                </a:highlight>
                <a:latin typeface="Georgia"/>
                <a:ea typeface="Georgia"/>
                <a:cs typeface="Georgia"/>
                <a:sym typeface="Georgia"/>
              </a:rPr>
              <a:t>1. </a:t>
            </a:r>
            <a:r>
              <a:rPr lang="zh-TW" sz="1250">
                <a:solidFill>
                  <a:srgbClr val="333333"/>
                </a:solidFill>
                <a:highlight>
                  <a:srgbClr val="FFFFFF"/>
                </a:highlight>
                <a:latin typeface="Georgia"/>
                <a:ea typeface="Georgia"/>
                <a:cs typeface="Georgia"/>
                <a:sym typeface="Georgia"/>
              </a:rPr>
              <a:t>p</a:t>
            </a:r>
            <a:r>
              <a:rPr lang="zh-TW" sz="900">
                <a:solidFill>
                  <a:srgbClr val="333333"/>
                </a:solidFill>
                <a:highlight>
                  <a:srgbClr val="FFFFFF"/>
                </a:highlight>
                <a:latin typeface="Georgia"/>
                <a:ea typeface="Georgia"/>
                <a:cs typeface="Georgia"/>
                <a:sym typeface="Georgia"/>
              </a:rPr>
              <a:t>kli</a:t>
            </a:r>
            <a:r>
              <a:rPr lang="zh-TW" sz="1250">
                <a:solidFill>
                  <a:srgbClr val="333333"/>
                </a:solidFill>
                <a:highlight>
                  <a:srgbClr val="FFFFFF"/>
                </a:highlight>
                <a:latin typeface="Georgia"/>
                <a:ea typeface="Georgia"/>
                <a:cs typeface="Georgia"/>
                <a:sym typeface="Georgia"/>
              </a:rPr>
              <a:t>(t)</a:t>
            </a:r>
            <a:r>
              <a:rPr lang="zh-TW" sz="1150">
                <a:solidFill>
                  <a:srgbClr val="333333"/>
                </a:solidFill>
                <a:highlight>
                  <a:srgbClr val="FFFFFF"/>
                </a:highlight>
                <a:latin typeface="Georgia"/>
                <a:ea typeface="Georgia"/>
                <a:cs typeface="Georgia"/>
                <a:sym typeface="Georgia"/>
              </a:rPr>
              <a:t> is the transmit power of </a:t>
            </a:r>
            <a:r>
              <a:rPr lang="zh-TW" sz="1250">
                <a:solidFill>
                  <a:srgbClr val="333333"/>
                </a:solidFill>
                <a:highlight>
                  <a:srgbClr val="FFFFFF"/>
                </a:highlight>
                <a:latin typeface="Georgia"/>
                <a:ea typeface="Georgia"/>
                <a:cs typeface="Georgia"/>
                <a:sym typeface="Georgia"/>
              </a:rPr>
              <a:t>BS</a:t>
            </a:r>
            <a:r>
              <a:rPr lang="zh-TW" sz="900">
                <a:solidFill>
                  <a:srgbClr val="333333"/>
                </a:solidFill>
                <a:highlight>
                  <a:srgbClr val="FFFFFF"/>
                </a:highlight>
                <a:latin typeface="Georgia"/>
                <a:ea typeface="Georgia"/>
                <a:cs typeface="Georgia"/>
                <a:sym typeface="Georgia"/>
              </a:rPr>
              <a:t>l</a:t>
            </a:r>
            <a:endParaRPr sz="900">
              <a:solidFill>
                <a:srgbClr val="333333"/>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rPr lang="zh-TW" sz="1250">
                <a:solidFill>
                  <a:srgbClr val="333333"/>
                </a:solidFill>
                <a:highlight>
                  <a:srgbClr val="FFFFFF"/>
                </a:highlight>
                <a:latin typeface="Georgia"/>
                <a:ea typeface="Georgia"/>
                <a:cs typeface="Georgia"/>
                <a:sym typeface="Georgia"/>
              </a:rPr>
              <a:t>2.λ</a:t>
            </a:r>
            <a:r>
              <a:rPr lang="zh-TW" sz="900">
                <a:solidFill>
                  <a:srgbClr val="333333"/>
                </a:solidFill>
                <a:highlight>
                  <a:srgbClr val="FFFFFF"/>
                </a:highlight>
                <a:latin typeface="Georgia"/>
                <a:ea typeface="Georgia"/>
                <a:cs typeface="Georgia"/>
                <a:sym typeface="Georgia"/>
              </a:rPr>
              <a:t>l</a:t>
            </a:r>
            <a:r>
              <a:rPr lang="zh-TW" sz="1150">
                <a:solidFill>
                  <a:srgbClr val="333333"/>
                </a:solidFill>
                <a:highlight>
                  <a:srgbClr val="FFFFFF"/>
                </a:highlight>
                <a:latin typeface="Georgia"/>
                <a:ea typeface="Georgia"/>
                <a:cs typeface="Georgia"/>
                <a:sym typeface="Georgia"/>
              </a:rPr>
              <a:t> is the unit price of the </a:t>
            </a:r>
            <a:r>
              <a:rPr lang="zh-TW" sz="1250">
                <a:solidFill>
                  <a:srgbClr val="333333"/>
                </a:solidFill>
                <a:highlight>
                  <a:srgbClr val="FFFFFF"/>
                </a:highlight>
                <a:latin typeface="Georgia"/>
                <a:ea typeface="Georgia"/>
                <a:cs typeface="Georgia"/>
                <a:sym typeface="Georgia"/>
              </a:rPr>
              <a:t>BS</a:t>
            </a:r>
            <a:r>
              <a:rPr lang="zh-TW" sz="900">
                <a:solidFill>
                  <a:srgbClr val="333333"/>
                </a:solidFill>
                <a:highlight>
                  <a:srgbClr val="FFFFFF"/>
                </a:highlight>
                <a:latin typeface="Georgia"/>
                <a:ea typeface="Georgia"/>
                <a:cs typeface="Georgia"/>
                <a:sym typeface="Georgia"/>
              </a:rPr>
              <a:t>l</a:t>
            </a:r>
            <a:r>
              <a:rPr lang="zh-TW" sz="1150">
                <a:solidFill>
                  <a:srgbClr val="333333"/>
                </a:solidFill>
                <a:highlight>
                  <a:srgbClr val="FFFFFF"/>
                </a:highlight>
                <a:latin typeface="Georgia"/>
                <a:ea typeface="Georgia"/>
                <a:cs typeface="Georgia"/>
                <a:sym typeface="Georgia"/>
              </a:rPr>
              <a:t> 's transmit power</a:t>
            </a:r>
            <a:endParaRPr sz="1150">
              <a:solidFill>
                <a:srgbClr val="333333"/>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rPr lang="zh-TW" sz="1150">
                <a:solidFill>
                  <a:srgbClr val="333333"/>
                </a:solidFill>
                <a:highlight>
                  <a:srgbClr val="FFFFFF"/>
                </a:highlight>
                <a:latin typeface="Georgia"/>
                <a:ea typeface="Georgia"/>
                <a:cs typeface="Georgia"/>
                <a:sym typeface="Georgia"/>
              </a:rPr>
              <a:t>3. </a:t>
            </a:r>
            <a:r>
              <a:rPr lang="zh-TW" sz="1250">
                <a:solidFill>
                  <a:schemeClr val="dk1"/>
                </a:solidFill>
                <a:highlight>
                  <a:srgbClr val="FFFFFF"/>
                </a:highlight>
                <a:latin typeface="Georgia"/>
                <a:ea typeface="Georgia"/>
                <a:cs typeface="Georgia"/>
                <a:sym typeface="Georgia"/>
              </a:rPr>
              <a:t>∈[0,1) </a:t>
            </a:r>
            <a:r>
              <a:rPr lang="zh-TW" sz="1150">
                <a:solidFill>
                  <a:schemeClr val="dk1"/>
                </a:solidFill>
                <a:highlight>
                  <a:srgbClr val="FFFFFF"/>
                </a:highlight>
                <a:latin typeface="Georgia"/>
                <a:ea typeface="Georgia"/>
                <a:cs typeface="Georgia"/>
                <a:sym typeface="Georgia"/>
              </a:rPr>
              <a:t>is the discount factor. </a:t>
            </a:r>
            <a:endParaRPr sz="1150">
              <a:solidFill>
                <a:schemeClr val="dk1"/>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rPr lang="zh-TW" sz="1250">
                <a:solidFill>
                  <a:schemeClr val="dk1"/>
                </a:solidFill>
                <a:highlight>
                  <a:srgbClr val="FFFFFF"/>
                </a:highlight>
                <a:latin typeface="Georgia"/>
                <a:ea typeface="Georgia"/>
                <a:cs typeface="Georgia"/>
                <a:sym typeface="Georgia"/>
              </a:rPr>
              <a:t>γ=0</a:t>
            </a:r>
            <a:r>
              <a:rPr lang="zh-TW" sz="1150">
                <a:solidFill>
                  <a:schemeClr val="dk1"/>
                </a:solidFill>
                <a:highlight>
                  <a:srgbClr val="FFFFFF"/>
                </a:highlight>
                <a:latin typeface="Georgia"/>
                <a:ea typeface="Georgia"/>
                <a:cs typeface="Georgia"/>
                <a:sym typeface="Georgia"/>
              </a:rPr>
              <a:t> means that the reward is the immediate reward associated with the current state only.</a:t>
            </a:r>
            <a:endParaRPr sz="1150">
              <a:solidFill>
                <a:schemeClr val="dk1"/>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rPr lang="zh-TW" sz="1150">
                <a:solidFill>
                  <a:schemeClr val="dk1"/>
                </a:solidFill>
                <a:highlight>
                  <a:srgbClr val="FFFFFF"/>
                </a:highlight>
                <a:latin typeface="Georgia"/>
                <a:ea typeface="Georgia"/>
                <a:cs typeface="Georgia"/>
                <a:sym typeface="Georgia"/>
              </a:rPr>
              <a:t>When </a:t>
            </a:r>
            <a:r>
              <a:rPr lang="zh-TW" sz="1250">
                <a:solidFill>
                  <a:schemeClr val="dk1"/>
                </a:solidFill>
                <a:highlight>
                  <a:srgbClr val="FFFFFF"/>
                </a:highlight>
                <a:latin typeface="Georgia"/>
                <a:ea typeface="Georgia"/>
                <a:cs typeface="Georgia"/>
                <a:sym typeface="Georgia"/>
              </a:rPr>
              <a:t>γ&lt;1</a:t>
            </a:r>
            <a:r>
              <a:rPr lang="zh-TW" sz="1150">
                <a:solidFill>
                  <a:schemeClr val="dk1"/>
                </a:solidFill>
                <a:highlight>
                  <a:srgbClr val="FFFFFF"/>
                </a:highlight>
                <a:latin typeface="Georgia"/>
                <a:ea typeface="Georgia"/>
                <a:cs typeface="Georgia"/>
                <a:sym typeface="Georgia"/>
              </a:rPr>
              <a:t>, the rewards in the future are less than the rewards of the earlier periods.</a:t>
            </a:r>
            <a:endParaRPr sz="1150">
              <a:solidFill>
                <a:srgbClr val="333333"/>
              </a:solidFill>
              <a:highlight>
                <a:srgbClr val="FFFFFF"/>
              </a:highlight>
              <a:latin typeface="Georgia"/>
              <a:ea typeface="Georgia"/>
              <a:cs typeface="Georgia"/>
              <a:sym typeface="Georgia"/>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g5ddc6fb25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5ddc6fb25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u="sng">
                <a:solidFill>
                  <a:schemeClr val="hlink"/>
                </a:solidFill>
                <a:hlinkClick r:id="rId2"/>
              </a:rPr>
              <a:t>https://medium.com/@samsam23122001/reinforcement-learning-deep-q-learning-749f212fc73b</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5cf9a2444f_3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5cf9a2444f_3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5ddc6fb255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5ddc6fb255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g5ddc6fb255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5ddc6fb255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g5ddc6fb255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5ddc6fb255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Google Shape;555;g5ddc6fb255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5ddc6fb255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1.In realistic environments with large state/action space, requires a large table to store Q ∗/Qπ values</a:t>
            </a:r>
            <a:endParaRPr/>
          </a:p>
          <a:p>
            <a:pPr indent="0" lvl="0" marL="0" rtl="0" algn="l">
              <a:spcBef>
                <a:spcPts val="0"/>
              </a:spcBef>
              <a:spcAft>
                <a:spcPts val="0"/>
              </a:spcAft>
              <a:buNone/>
            </a:pPr>
            <a:r>
              <a:rPr lang="zh-TW"/>
              <a:t>2.May not be able to visit all (s,a)’s in limited training time</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 name="Shape 561"/>
        <p:cNvGrpSpPr/>
        <p:nvPr/>
      </p:nvGrpSpPr>
      <p:grpSpPr>
        <a:xfrm>
          <a:off x="0" y="0"/>
          <a:ext cx="0" cy="0"/>
          <a:chOff x="0" y="0"/>
          <a:chExt cx="0" cy="0"/>
        </a:xfrm>
      </p:grpSpPr>
      <p:sp>
        <p:nvSpPr>
          <p:cNvPr id="562" name="Google Shape;562;g5ddc6fb255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5ddc6fb255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Idea: to learn a function fQ∗ (s,a;Θ) (resp. fQπ ) that approximates Q ∗ (s,a) (resp. Qπ (s,a)), ∀s,a </a:t>
            </a:r>
            <a:endParaRPr/>
          </a:p>
          <a:p>
            <a:pPr indent="0" lvl="0" marL="0" rtl="0" algn="l">
              <a:spcBef>
                <a:spcPts val="0"/>
              </a:spcBef>
              <a:spcAft>
                <a:spcPts val="0"/>
              </a:spcAft>
              <a:buNone/>
            </a:pPr>
            <a:r>
              <a:rPr lang="zh-TW"/>
              <a:t>1.</a:t>
            </a:r>
            <a:r>
              <a:rPr lang="zh-TW">
                <a:solidFill>
                  <a:schemeClr val="dk1"/>
                </a:solidFill>
              </a:rPr>
              <a:t>Trained by a small number of samples</a:t>
            </a:r>
            <a:endParaRPr/>
          </a:p>
          <a:p>
            <a:pPr indent="0" lvl="0" marL="0" rtl="0" algn="l">
              <a:spcBef>
                <a:spcPts val="0"/>
              </a:spcBef>
              <a:spcAft>
                <a:spcPts val="0"/>
              </a:spcAft>
              <a:buNone/>
            </a:pPr>
            <a:r>
              <a:rPr lang="zh-TW"/>
              <a:t>2.Generalizes to unseen states/actions</a:t>
            </a:r>
            <a:endParaRPr/>
          </a:p>
          <a:p>
            <a:pPr indent="0" lvl="0" marL="0" rtl="0" algn="l">
              <a:spcBef>
                <a:spcPts val="0"/>
              </a:spcBef>
              <a:spcAft>
                <a:spcPts val="0"/>
              </a:spcAft>
              <a:buNone/>
            </a:pPr>
            <a:r>
              <a:rPr lang="zh-TW"/>
              <a:t>3.Smaller theta to store</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g5ddc6fb255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5ddc6fb255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Google Shape;575;g5d35a877a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5d35a877a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Google Shape;581;g5ddc6fb255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5ddc6fb255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1.</a:t>
            </a:r>
            <a:r>
              <a:rPr lang="zh-TW" sz="1250">
                <a:solidFill>
                  <a:schemeClr val="dk1"/>
                </a:solidFill>
                <a:highlight>
                  <a:srgbClr val="FFFFFF"/>
                </a:highlight>
                <a:latin typeface="Georgia"/>
                <a:ea typeface="Georgia"/>
                <a:cs typeface="Georgia"/>
                <a:sym typeface="Georgia"/>
              </a:rPr>
              <a:t>2^</a:t>
            </a:r>
            <a:r>
              <a:rPr lang="zh-TW" sz="900">
                <a:solidFill>
                  <a:schemeClr val="dk1"/>
                </a:solidFill>
                <a:highlight>
                  <a:srgbClr val="FFFFFF"/>
                </a:highlight>
                <a:latin typeface="Georgia"/>
                <a:ea typeface="Georgia"/>
                <a:cs typeface="Georgia"/>
                <a:sym typeface="Georgia"/>
              </a:rPr>
              <a:t>N</a:t>
            </a:r>
            <a:endParaRPr sz="90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rPr lang="zh-TW"/>
              <a:t>2.2^(L+K)</a:t>
            </a:r>
            <a:endParaRPr/>
          </a:p>
          <a:p>
            <a:pPr indent="0" lvl="0" marL="0" rtl="0" algn="l">
              <a:spcBef>
                <a:spcPts val="0"/>
              </a:spcBef>
              <a:spcAft>
                <a:spcPts val="0"/>
              </a:spcAft>
              <a:buNone/>
            </a:pPr>
            <a:r>
              <a:rPr lang="zh-TW"/>
              <a:t>3. </a:t>
            </a:r>
            <a:r>
              <a:rPr lang="zh-TW" sz="1250">
                <a:solidFill>
                  <a:schemeClr val="dk1"/>
                </a:solidFill>
                <a:highlight>
                  <a:srgbClr val="FFFFFF"/>
                </a:highlight>
                <a:latin typeface="Georgia"/>
                <a:ea typeface="Georgia"/>
                <a:cs typeface="Georgia"/>
                <a:sym typeface="Georgia"/>
              </a:rPr>
              <a:t>Ψ</a:t>
            </a:r>
            <a:r>
              <a:rPr lang="zh-TW" sz="900">
                <a:solidFill>
                  <a:schemeClr val="dk1"/>
                </a:solidFill>
                <a:highlight>
                  <a:srgbClr val="FFFFFF"/>
                </a:highlight>
                <a:latin typeface="Georgia"/>
                <a:ea typeface="Georgia"/>
                <a:cs typeface="Georgia"/>
                <a:sym typeface="Georgia"/>
              </a:rPr>
              <a:t>i</a:t>
            </a:r>
            <a:r>
              <a:rPr lang="zh-TW" sz="1250">
                <a:solidFill>
                  <a:schemeClr val="dk1"/>
                </a:solidFill>
                <a:highlight>
                  <a:srgbClr val="FFFFFF"/>
                </a:highlight>
                <a:latin typeface="Georgia"/>
                <a:ea typeface="Georgia"/>
                <a:cs typeface="Georgia"/>
                <a:sym typeface="Georgia"/>
              </a:rPr>
              <a:t>&gt;0</a:t>
            </a:r>
            <a:r>
              <a:rPr lang="zh-TW" sz="1150">
                <a:solidFill>
                  <a:schemeClr val="dk1"/>
                </a:solidFill>
                <a:highlight>
                  <a:srgbClr val="FFFFFF"/>
                </a:highlight>
                <a:latin typeface="Georgia"/>
                <a:ea typeface="Georgia"/>
                <a:cs typeface="Georgia"/>
                <a:sym typeface="Georgia"/>
              </a:rPr>
              <a:t> denotes the </a:t>
            </a:r>
            <a:r>
              <a:rPr lang="zh-TW" sz="1250">
                <a:solidFill>
                  <a:schemeClr val="dk1"/>
                </a:solidFill>
                <a:highlight>
                  <a:srgbClr val="FFFFFF"/>
                </a:highlight>
                <a:latin typeface="Georgia"/>
                <a:ea typeface="Georgia"/>
                <a:cs typeface="Georgia"/>
                <a:sym typeface="Georgia"/>
              </a:rPr>
              <a:t>i-</a:t>
            </a:r>
            <a:r>
              <a:rPr lang="zh-TW" sz="900">
                <a:solidFill>
                  <a:schemeClr val="dk1"/>
                </a:solidFill>
                <a:highlight>
                  <a:srgbClr val="FFFFFF"/>
                </a:highlight>
                <a:latin typeface="Georgia"/>
                <a:ea typeface="Georgia"/>
                <a:cs typeface="Georgia"/>
                <a:sym typeface="Georgia"/>
              </a:rPr>
              <a:t>th</a:t>
            </a:r>
            <a:r>
              <a:rPr lang="zh-TW" sz="1150">
                <a:solidFill>
                  <a:schemeClr val="dk1"/>
                </a:solidFill>
                <a:highlight>
                  <a:srgbClr val="FFFFFF"/>
                </a:highlight>
                <a:latin typeface="Georgia"/>
                <a:ea typeface="Georgia"/>
                <a:cs typeface="Georgia"/>
                <a:sym typeface="Georgia"/>
              </a:rPr>
              <a:t> UE's action-selection cost.</a:t>
            </a:r>
            <a:endParaRPr/>
          </a:p>
          <a:p>
            <a:pPr indent="0" lvl="0" marL="0" rtl="0" algn="l">
              <a:spcBef>
                <a:spcPts val="0"/>
              </a:spcBef>
              <a:spcAft>
                <a:spcPts val="0"/>
              </a:spcAft>
              <a:buNone/>
            </a:pPr>
            <a:r>
              <a:rPr lang="zh-TW" sz="1150">
                <a:solidFill>
                  <a:schemeClr val="dk1"/>
                </a:solidFill>
                <a:highlight>
                  <a:srgbClr val="FFFFFF"/>
                </a:highlight>
                <a:latin typeface="Georgia"/>
                <a:ea typeface="Georgia"/>
                <a:cs typeface="Georgia"/>
                <a:sym typeface="Georgia"/>
              </a:rPr>
              <a:t>This reward function guarantees the minimum QoS of the HetNet as well as obtaining UEs' maximum utilities.</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Google Shape;590;g5d40725c7d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5d40725c7d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Google Shape;598;g5ddc6fb25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5ddc6fb25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5cf9a2444f_3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5cf9a2444f_3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Google Shape;604;g5ddc6fb25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5ddc6fb25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g5ddc6fb255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5ddc6fb255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Google Shape;616;g5ddc6fb255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5ddc6fb255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5cf9a2444f_3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5cf9a2444f_3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23.png"/><Relationship Id="rId6" Type="http://schemas.openxmlformats.org/officeDocument/2006/relationships/image" Target="../media/image6.png"/><Relationship Id="rId7" Type="http://schemas.openxmlformats.org/officeDocument/2006/relationships/image" Target="../media/image2.png"/><Relationship Id="rId8"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8.png"/><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7.png"/><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3.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6.png"/><Relationship Id="rId4" Type="http://schemas.openxmlformats.org/officeDocument/2006/relationships/image" Target="../media/image38.png"/><Relationship Id="rId5" Type="http://schemas.openxmlformats.org/officeDocument/2006/relationships/image" Target="../media/image3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4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4.png"/><Relationship Id="rId4" Type="http://schemas.openxmlformats.org/officeDocument/2006/relationships/image" Target="../media/image4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44.png"/><Relationship Id="rId4" Type="http://schemas.openxmlformats.org/officeDocument/2006/relationships/image" Target="../media/image42.png"/><Relationship Id="rId5" Type="http://schemas.openxmlformats.org/officeDocument/2006/relationships/image" Target="../media/image4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4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41.png"/><Relationship Id="rId4" Type="http://schemas.openxmlformats.org/officeDocument/2006/relationships/image" Target="../media/image3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41.png"/><Relationship Id="rId4" Type="http://schemas.openxmlformats.org/officeDocument/2006/relationships/image" Target="../media/image37.png"/><Relationship Id="rId5" Type="http://schemas.openxmlformats.org/officeDocument/2006/relationships/image" Target="../media/image4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41.png"/><Relationship Id="rId4" Type="http://schemas.openxmlformats.org/officeDocument/2006/relationships/image" Target="../media/image37.png"/><Relationship Id="rId5" Type="http://schemas.openxmlformats.org/officeDocument/2006/relationships/image" Target="../media/image43.png"/><Relationship Id="rId6" Type="http://schemas.openxmlformats.org/officeDocument/2006/relationships/image" Target="../media/image4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4.png"/><Relationship Id="rId4" Type="http://schemas.openxmlformats.org/officeDocument/2006/relationships/image" Target="../media/image4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48.png"/><Relationship Id="rId4" Type="http://schemas.openxmlformats.org/officeDocument/2006/relationships/image" Target="../media/image5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53.png"/><Relationship Id="rId4" Type="http://schemas.openxmlformats.org/officeDocument/2006/relationships/image" Target="../media/image48.png"/><Relationship Id="rId5" Type="http://schemas.openxmlformats.org/officeDocument/2006/relationships/image" Target="../media/image5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2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50.png"/><Relationship Id="rId4" Type="http://schemas.openxmlformats.org/officeDocument/2006/relationships/image" Target="../media/image54.png"/><Relationship Id="rId5" Type="http://schemas.openxmlformats.org/officeDocument/2006/relationships/image" Target="../media/image5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5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5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TW" sz="3600"/>
              <a:t>Applications of Deep Reinforcement Learning in Communications and Networking: A Survey</a:t>
            </a:r>
            <a:endParaRPr sz="3600"/>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a:t>IEEE Communications Surveys &amp; Tutorials </a:t>
            </a:r>
            <a:endParaRPr/>
          </a:p>
          <a:p>
            <a:pPr indent="0" lvl="0" marL="0" rtl="0" algn="ctr">
              <a:spcBef>
                <a:spcPts val="0"/>
              </a:spcBef>
              <a:spcAft>
                <a:spcPts val="0"/>
              </a:spcAft>
              <a:buNone/>
            </a:pPr>
            <a:r>
              <a:rPr lang="zh-TW"/>
              <a:t>2019</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2" name="Google Shape;112;p22"/>
          <p:cNvPicPr preferRelativeResize="0"/>
          <p:nvPr/>
        </p:nvPicPr>
        <p:blipFill>
          <a:blip r:embed="rId3">
            <a:alphaModFix/>
          </a:blip>
          <a:stretch>
            <a:fillRect/>
          </a:stretch>
        </p:blipFill>
        <p:spPr>
          <a:xfrm>
            <a:off x="0" y="329027"/>
            <a:ext cx="9144001" cy="448548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Markov Games</a:t>
            </a:r>
            <a:endParaRPr/>
          </a:p>
        </p:txBody>
      </p:sp>
      <p:sp>
        <p:nvSpPr>
          <p:cNvPr id="118" name="Google Shape;118;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9" name="Google Shape;119;p23"/>
          <p:cNvPicPr preferRelativeResize="0"/>
          <p:nvPr/>
        </p:nvPicPr>
        <p:blipFill>
          <a:blip r:embed="rId3">
            <a:alphaModFix/>
          </a:blip>
          <a:stretch>
            <a:fillRect/>
          </a:stretch>
        </p:blipFill>
        <p:spPr>
          <a:xfrm>
            <a:off x="781963" y="1249325"/>
            <a:ext cx="7400925" cy="3524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Reinforcement Learning</a:t>
            </a:r>
            <a:endParaRPr/>
          </a:p>
          <a:p>
            <a:pPr indent="0" lvl="0" marL="0" rtl="0" algn="l">
              <a:spcBef>
                <a:spcPts val="0"/>
              </a:spcBef>
              <a:spcAft>
                <a:spcPts val="0"/>
              </a:spcAft>
              <a:buNone/>
            </a:pPr>
            <a:r>
              <a:t/>
            </a:r>
            <a:endParaRPr/>
          </a:p>
        </p:txBody>
      </p:sp>
      <p:sp>
        <p:nvSpPr>
          <p:cNvPr id="125" name="Google Shape;125;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06400" lvl="0" marL="457200" marR="0" rtl="0" algn="l">
              <a:lnSpc>
                <a:spcPct val="100000"/>
              </a:lnSpc>
              <a:spcBef>
                <a:spcPts val="0"/>
              </a:spcBef>
              <a:spcAft>
                <a:spcPts val="0"/>
              </a:spcAft>
              <a:buClr>
                <a:schemeClr val="dk1"/>
              </a:buClr>
              <a:buSzPts val="2800"/>
              <a:buChar char="●"/>
            </a:pPr>
            <a:r>
              <a:rPr lang="zh-TW" sz="2800">
                <a:solidFill>
                  <a:schemeClr val="dk1"/>
                </a:solidFill>
              </a:rPr>
              <a:t>Q-Learning Algorithm</a:t>
            </a:r>
            <a:endParaRPr sz="2800">
              <a:solidFill>
                <a:schemeClr val="dk1"/>
              </a:solidFill>
            </a:endParaRPr>
          </a:p>
          <a:p>
            <a:pPr indent="-406400" lvl="0" marL="457200" rtl="0" algn="l">
              <a:lnSpc>
                <a:spcPct val="100000"/>
              </a:lnSpc>
              <a:spcBef>
                <a:spcPts val="0"/>
              </a:spcBef>
              <a:spcAft>
                <a:spcPts val="0"/>
              </a:spcAft>
              <a:buClr>
                <a:schemeClr val="dk1"/>
              </a:buClr>
              <a:buSzPts val="2800"/>
              <a:buChar char="●"/>
            </a:pPr>
            <a:r>
              <a:rPr lang="zh-TW" sz="2800">
                <a:solidFill>
                  <a:schemeClr val="dk1"/>
                </a:solidFill>
              </a:rPr>
              <a:t>SARSA</a:t>
            </a:r>
            <a:endParaRPr sz="2800">
              <a:solidFill>
                <a:schemeClr val="dk1"/>
              </a:solidFill>
            </a:endParaRPr>
          </a:p>
          <a:p>
            <a:pPr indent="-406400" lvl="0" marL="457200" rtl="0" algn="l">
              <a:lnSpc>
                <a:spcPct val="100000"/>
              </a:lnSpc>
              <a:spcBef>
                <a:spcPts val="0"/>
              </a:spcBef>
              <a:spcAft>
                <a:spcPts val="0"/>
              </a:spcAft>
              <a:buClr>
                <a:schemeClr val="dk1"/>
              </a:buClr>
              <a:buSzPts val="2800"/>
              <a:buChar char="●"/>
            </a:pPr>
            <a:r>
              <a:rPr lang="zh-TW" sz="2800">
                <a:solidFill>
                  <a:schemeClr val="dk1"/>
                </a:solidFill>
              </a:rPr>
              <a:t>Q-Learning for Markov Games</a:t>
            </a:r>
            <a:endParaRPr sz="2800">
              <a:solidFill>
                <a:schemeClr val="dk1"/>
              </a:solidFill>
            </a:endParaRPr>
          </a:p>
          <a:p>
            <a:pPr indent="0" lvl="0" marL="0" rtl="0" algn="l">
              <a:spcBef>
                <a:spcPts val="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chemeClr val="dk1"/>
              </a:buClr>
              <a:buSzPts val="2800"/>
              <a:buChar char="●"/>
            </a:pPr>
            <a:r>
              <a:rPr lang="zh-TW" sz="2800">
                <a:solidFill>
                  <a:schemeClr val="dk1"/>
                </a:solidFill>
              </a:rPr>
              <a:t>Deep Learning</a:t>
            </a:r>
            <a:endParaRPr sz="2800">
              <a:solidFill>
                <a:schemeClr val="dk1"/>
              </a:solidFill>
            </a:endParaRPr>
          </a:p>
          <a:p>
            <a:pPr indent="-406400" lvl="1" marL="914400" rtl="0" algn="l">
              <a:lnSpc>
                <a:spcPct val="100000"/>
              </a:lnSpc>
              <a:spcBef>
                <a:spcPts val="0"/>
              </a:spcBef>
              <a:spcAft>
                <a:spcPts val="0"/>
              </a:spcAft>
              <a:buClr>
                <a:schemeClr val="dk1"/>
              </a:buClr>
              <a:buSzPts val="2800"/>
              <a:buChar char="○"/>
            </a:pPr>
            <a:r>
              <a:rPr lang="zh-TW" sz="2800">
                <a:solidFill>
                  <a:schemeClr val="dk1"/>
                </a:solidFill>
              </a:rPr>
              <a:t>Artificial Neural Network (ANN)</a:t>
            </a:r>
            <a:endParaRPr sz="2800">
              <a:solidFill>
                <a:schemeClr val="dk1"/>
              </a:solidFill>
            </a:endParaRPr>
          </a:p>
          <a:p>
            <a:pPr indent="-406400" lvl="1" marL="914400" rtl="0" algn="l">
              <a:lnSpc>
                <a:spcPct val="100000"/>
              </a:lnSpc>
              <a:spcBef>
                <a:spcPts val="0"/>
              </a:spcBef>
              <a:spcAft>
                <a:spcPts val="0"/>
              </a:spcAft>
              <a:buClr>
                <a:schemeClr val="dk1"/>
              </a:buClr>
              <a:buSzPts val="2800"/>
              <a:buChar char="○"/>
            </a:pPr>
            <a:r>
              <a:rPr lang="zh-TW" sz="2800">
                <a:solidFill>
                  <a:schemeClr val="dk1"/>
                </a:solidFill>
              </a:rPr>
              <a:t>DNN</a:t>
            </a:r>
            <a:endParaRPr sz="2800">
              <a:solidFill>
                <a:schemeClr val="dk1"/>
              </a:solidFill>
            </a:endParaRPr>
          </a:p>
          <a:p>
            <a:pPr indent="-406400" lvl="2" marL="1371600" rtl="0" algn="l">
              <a:lnSpc>
                <a:spcPct val="100000"/>
              </a:lnSpc>
              <a:spcBef>
                <a:spcPts val="0"/>
              </a:spcBef>
              <a:spcAft>
                <a:spcPts val="0"/>
              </a:spcAft>
              <a:buClr>
                <a:schemeClr val="dk1"/>
              </a:buClr>
              <a:buSzPts val="2800"/>
              <a:buChar char="■"/>
            </a:pPr>
            <a:r>
              <a:rPr lang="zh-TW" sz="2800">
                <a:solidFill>
                  <a:schemeClr val="dk1"/>
                </a:solidFill>
              </a:rPr>
              <a:t>Feedforward Neural Network (FNN)</a:t>
            </a:r>
            <a:endParaRPr sz="2800">
              <a:solidFill>
                <a:schemeClr val="dk1"/>
              </a:solidFill>
            </a:endParaRPr>
          </a:p>
          <a:p>
            <a:pPr indent="-406400" lvl="3" marL="1828800" rtl="0" algn="l">
              <a:lnSpc>
                <a:spcPct val="100000"/>
              </a:lnSpc>
              <a:spcBef>
                <a:spcPts val="0"/>
              </a:spcBef>
              <a:spcAft>
                <a:spcPts val="0"/>
              </a:spcAft>
              <a:buClr>
                <a:schemeClr val="dk1"/>
              </a:buClr>
              <a:buSzPts val="2800"/>
              <a:buChar char="●"/>
            </a:pPr>
            <a:r>
              <a:rPr lang="zh-TW" sz="2800">
                <a:solidFill>
                  <a:schemeClr val="dk1"/>
                </a:solidFill>
              </a:rPr>
              <a:t>Convolutional Neural Network (CNN)</a:t>
            </a:r>
            <a:endParaRPr sz="2800">
              <a:solidFill>
                <a:schemeClr val="dk1"/>
              </a:solidFill>
            </a:endParaRPr>
          </a:p>
          <a:p>
            <a:pPr indent="-406400" lvl="2" marL="1371600" rtl="0" algn="l">
              <a:lnSpc>
                <a:spcPct val="100000"/>
              </a:lnSpc>
              <a:spcBef>
                <a:spcPts val="0"/>
              </a:spcBef>
              <a:spcAft>
                <a:spcPts val="0"/>
              </a:spcAft>
              <a:buClr>
                <a:schemeClr val="dk1"/>
              </a:buClr>
              <a:buSzPts val="2800"/>
              <a:buChar char="■"/>
            </a:pPr>
            <a:r>
              <a:rPr lang="zh-TW" sz="2800">
                <a:solidFill>
                  <a:schemeClr val="dk1"/>
                </a:solidFill>
              </a:rPr>
              <a:t>Recurrent Neural Network (RNN)</a:t>
            </a:r>
            <a:endParaRPr sz="2800">
              <a:solidFill>
                <a:schemeClr val="dk1"/>
              </a:solidFill>
            </a:endParaRPr>
          </a:p>
          <a:p>
            <a:pPr indent="-406400" lvl="3" marL="1828800" rtl="0" algn="l">
              <a:lnSpc>
                <a:spcPct val="100000"/>
              </a:lnSpc>
              <a:spcBef>
                <a:spcPts val="0"/>
              </a:spcBef>
              <a:spcAft>
                <a:spcPts val="0"/>
              </a:spcAft>
              <a:buClr>
                <a:schemeClr val="dk1"/>
              </a:buClr>
              <a:buSzPts val="2800"/>
              <a:buChar char="●"/>
            </a:pPr>
            <a:r>
              <a:rPr lang="zh-TW" sz="2800">
                <a:solidFill>
                  <a:schemeClr val="dk1"/>
                </a:solidFill>
              </a:rPr>
              <a:t>Long Short-Term Memory (LSTM)</a:t>
            </a:r>
            <a:endParaRPr sz="28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Clr>
                <a:schemeClr val="dk1"/>
              </a:buClr>
              <a:buSzPts val="2800"/>
              <a:buChar char="●"/>
            </a:pPr>
            <a:r>
              <a:rPr lang="zh-TW"/>
              <a:t>Deep Learning</a:t>
            </a:r>
            <a:endParaRPr/>
          </a:p>
        </p:txBody>
      </p:sp>
      <p:sp>
        <p:nvSpPr>
          <p:cNvPr id="137" name="Google Shape;137;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8" name="Google Shape;138;p26"/>
          <p:cNvPicPr preferRelativeResize="0"/>
          <p:nvPr/>
        </p:nvPicPr>
        <p:blipFill>
          <a:blip r:embed="rId3">
            <a:alphaModFix/>
          </a:blip>
          <a:stretch>
            <a:fillRect/>
          </a:stretch>
        </p:blipFill>
        <p:spPr>
          <a:xfrm>
            <a:off x="717238" y="1371600"/>
            <a:ext cx="3209925" cy="2457450"/>
          </a:xfrm>
          <a:prstGeom prst="rect">
            <a:avLst/>
          </a:prstGeom>
          <a:noFill/>
          <a:ln>
            <a:noFill/>
          </a:ln>
        </p:spPr>
      </p:pic>
      <p:pic>
        <p:nvPicPr>
          <p:cNvPr id="139" name="Google Shape;139;p26"/>
          <p:cNvPicPr preferRelativeResize="0"/>
          <p:nvPr/>
        </p:nvPicPr>
        <p:blipFill>
          <a:blip r:embed="rId4">
            <a:alphaModFix/>
          </a:blip>
          <a:stretch>
            <a:fillRect/>
          </a:stretch>
        </p:blipFill>
        <p:spPr>
          <a:xfrm>
            <a:off x="4731538" y="1400175"/>
            <a:ext cx="3133725" cy="2400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6" name="Google Shape;146;p27"/>
          <p:cNvPicPr preferRelativeResize="0"/>
          <p:nvPr/>
        </p:nvPicPr>
        <p:blipFill>
          <a:blip r:embed="rId3">
            <a:alphaModFix/>
          </a:blip>
          <a:stretch>
            <a:fillRect/>
          </a:stretch>
        </p:blipFill>
        <p:spPr>
          <a:xfrm>
            <a:off x="1165025" y="1322538"/>
            <a:ext cx="6305550" cy="2867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3" name="Google Shape;153;p28"/>
          <p:cNvPicPr preferRelativeResize="0"/>
          <p:nvPr/>
        </p:nvPicPr>
        <p:blipFill>
          <a:blip r:embed="rId3">
            <a:alphaModFix/>
          </a:blip>
          <a:stretch>
            <a:fillRect/>
          </a:stretch>
        </p:blipFill>
        <p:spPr>
          <a:xfrm>
            <a:off x="1500188" y="876300"/>
            <a:ext cx="6143625" cy="3390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 Reinforcement learning, (b) Artificial neural network, and (c) Deep Q-learning</a:t>
            </a:r>
            <a:endParaRPr/>
          </a:p>
        </p:txBody>
      </p:sp>
      <p:sp>
        <p:nvSpPr>
          <p:cNvPr id="159" name="Google Shape;159;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0" name="Google Shape;160;p29"/>
          <p:cNvPicPr preferRelativeResize="0"/>
          <p:nvPr/>
        </p:nvPicPr>
        <p:blipFill>
          <a:blip r:embed="rId3">
            <a:alphaModFix/>
          </a:blip>
          <a:stretch>
            <a:fillRect/>
          </a:stretch>
        </p:blipFill>
        <p:spPr>
          <a:xfrm>
            <a:off x="0" y="1589091"/>
            <a:ext cx="9143999" cy="263311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Reinforcement learning</a:t>
            </a:r>
            <a:endParaRPr/>
          </a:p>
        </p:txBody>
      </p:sp>
      <p:sp>
        <p:nvSpPr>
          <p:cNvPr id="166" name="Google Shape;166;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7" name="Google Shape;167;p30"/>
          <p:cNvPicPr preferRelativeResize="0"/>
          <p:nvPr/>
        </p:nvPicPr>
        <p:blipFill rotWithShape="1">
          <a:blip r:embed="rId3">
            <a:alphaModFix/>
          </a:blip>
          <a:srcRect b="21168" l="0" r="69905" t="10389"/>
          <a:stretch/>
        </p:blipFill>
        <p:spPr>
          <a:xfrm>
            <a:off x="1618675" y="1073200"/>
            <a:ext cx="6013102" cy="3937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Artificial neural network</a:t>
            </a:r>
            <a:endParaRPr/>
          </a:p>
        </p:txBody>
      </p:sp>
      <p:sp>
        <p:nvSpPr>
          <p:cNvPr id="173" name="Google Shape;173;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4" name="Google Shape;174;p31"/>
          <p:cNvPicPr preferRelativeResize="0"/>
          <p:nvPr/>
        </p:nvPicPr>
        <p:blipFill rotWithShape="1">
          <a:blip r:embed="rId3">
            <a:alphaModFix/>
          </a:blip>
          <a:srcRect b="20564" l="30945" r="39930" t="-9012"/>
          <a:stretch/>
        </p:blipFill>
        <p:spPr>
          <a:xfrm>
            <a:off x="1892925" y="445025"/>
            <a:ext cx="5358150" cy="4686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Deep Reinforcement Learning (DRL)</a:t>
            </a:r>
            <a:endParaRPr/>
          </a:p>
          <a:p>
            <a:pPr indent="0" lvl="0" marL="0" rtl="0" algn="l">
              <a:spcBef>
                <a:spcPts val="0"/>
              </a:spcBef>
              <a:spcAft>
                <a:spcPts val="0"/>
              </a:spcAft>
              <a:buNone/>
            </a:pPr>
            <a:r>
              <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pic>
        <p:nvPicPr>
          <p:cNvPr id="179" name="Google Shape;179;p32"/>
          <p:cNvPicPr preferRelativeResize="0"/>
          <p:nvPr/>
        </p:nvPicPr>
        <p:blipFill rotWithShape="1">
          <a:blip r:embed="rId3">
            <a:alphaModFix/>
          </a:blip>
          <a:srcRect b="21470" l="60596" r="715" t="3352"/>
          <a:stretch/>
        </p:blipFill>
        <p:spPr>
          <a:xfrm>
            <a:off x="486875" y="124688"/>
            <a:ext cx="8563152" cy="4791575"/>
          </a:xfrm>
          <a:prstGeom prst="rect">
            <a:avLst/>
          </a:prstGeom>
          <a:noFill/>
          <a:ln>
            <a:noFill/>
          </a:ln>
        </p:spPr>
      </p:pic>
      <p:sp>
        <p:nvSpPr>
          <p:cNvPr id="180" name="Google Shape;180;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Deep Q-learning</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chemeClr val="dk1"/>
              </a:buClr>
              <a:buSzPts val="2800"/>
              <a:buChar char="●"/>
            </a:pPr>
            <a:r>
              <a:rPr lang="zh-TW" sz="2800">
                <a:solidFill>
                  <a:schemeClr val="dk1"/>
                </a:solidFill>
              </a:rPr>
              <a:t>Deep Q-Learning</a:t>
            </a:r>
            <a:endParaRPr sz="2800">
              <a:solidFill>
                <a:schemeClr val="dk1"/>
              </a:solidFill>
            </a:endParaRPr>
          </a:p>
          <a:p>
            <a:pPr indent="-406400" lvl="1" marL="914400" rtl="0" algn="l">
              <a:lnSpc>
                <a:spcPct val="100000"/>
              </a:lnSpc>
              <a:spcBef>
                <a:spcPts val="0"/>
              </a:spcBef>
              <a:spcAft>
                <a:spcPts val="0"/>
              </a:spcAft>
              <a:buClr>
                <a:schemeClr val="dk1"/>
              </a:buClr>
              <a:buSzPts val="2800"/>
              <a:buChar char="○"/>
            </a:pPr>
            <a:r>
              <a:rPr lang="zh-TW" sz="2800">
                <a:solidFill>
                  <a:schemeClr val="dk1"/>
                </a:solidFill>
              </a:rPr>
              <a:t>Experience replay mechanism</a:t>
            </a:r>
            <a:endParaRPr sz="2800">
              <a:solidFill>
                <a:schemeClr val="dk1"/>
              </a:solidFill>
            </a:endParaRPr>
          </a:p>
          <a:p>
            <a:pPr indent="-406400" lvl="1" marL="914400" rtl="0" algn="l">
              <a:lnSpc>
                <a:spcPct val="100000"/>
              </a:lnSpc>
              <a:spcBef>
                <a:spcPts val="0"/>
              </a:spcBef>
              <a:spcAft>
                <a:spcPts val="0"/>
              </a:spcAft>
              <a:buClr>
                <a:schemeClr val="dk1"/>
              </a:buClr>
              <a:buSzPts val="2800"/>
              <a:buChar char="○"/>
            </a:pPr>
            <a:r>
              <a:rPr lang="zh-TW" sz="2800">
                <a:solidFill>
                  <a:schemeClr val="dk1"/>
                </a:solidFill>
              </a:rPr>
              <a:t>Fixed target Q-network</a:t>
            </a:r>
            <a:endParaRPr sz="2800">
              <a:solidFill>
                <a:schemeClr val="dk1"/>
              </a:solidFill>
            </a:endParaRPr>
          </a:p>
          <a:p>
            <a:pPr indent="-406400" lvl="0" marL="457200" marR="0" rtl="0" algn="l">
              <a:lnSpc>
                <a:spcPct val="100000"/>
              </a:lnSpc>
              <a:spcBef>
                <a:spcPts val="0"/>
              </a:spcBef>
              <a:spcAft>
                <a:spcPts val="0"/>
              </a:spcAft>
              <a:buClr>
                <a:schemeClr val="dk1"/>
              </a:buClr>
              <a:buSzPts val="2800"/>
              <a:buFont typeface="Arial"/>
              <a:buChar char="●"/>
            </a:pPr>
            <a:r>
              <a:t/>
            </a:r>
            <a:endParaRPr sz="28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Advanced Deep Q-Learning Models</a:t>
            </a:r>
            <a:endParaRPr/>
          </a:p>
        </p:txBody>
      </p:sp>
      <p:sp>
        <p:nvSpPr>
          <p:cNvPr id="192" name="Google Shape;192;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chemeClr val="dk1"/>
              </a:buClr>
              <a:buSzPts val="2800"/>
              <a:buChar char="●"/>
            </a:pPr>
            <a:r>
              <a:rPr lang="zh-TW" sz="2800">
                <a:solidFill>
                  <a:schemeClr val="dk1"/>
                </a:solidFill>
              </a:rPr>
              <a:t>Double Deep Q-Learning (DDQL)</a:t>
            </a:r>
            <a:endParaRPr sz="2800">
              <a:solidFill>
                <a:schemeClr val="dk1"/>
              </a:solidFill>
            </a:endParaRPr>
          </a:p>
          <a:p>
            <a:pPr indent="-406400" lvl="0" marL="457200" rtl="0" algn="l">
              <a:lnSpc>
                <a:spcPct val="100000"/>
              </a:lnSpc>
              <a:spcBef>
                <a:spcPts val="0"/>
              </a:spcBef>
              <a:spcAft>
                <a:spcPts val="0"/>
              </a:spcAft>
              <a:buClr>
                <a:schemeClr val="dk1"/>
              </a:buClr>
              <a:buSzPts val="2800"/>
              <a:buChar char="●"/>
            </a:pPr>
            <a:r>
              <a:rPr lang="zh-TW" sz="2800">
                <a:solidFill>
                  <a:schemeClr val="dk1"/>
                </a:solidFill>
              </a:rPr>
              <a:t>Deep Q-Learning with Prioritized Experience Replay</a:t>
            </a:r>
            <a:endParaRPr sz="2800">
              <a:solidFill>
                <a:schemeClr val="dk1"/>
              </a:solidFill>
            </a:endParaRPr>
          </a:p>
          <a:p>
            <a:pPr indent="-406400" lvl="0" marL="457200" rtl="0" algn="l">
              <a:lnSpc>
                <a:spcPct val="100000"/>
              </a:lnSpc>
              <a:spcBef>
                <a:spcPts val="0"/>
              </a:spcBef>
              <a:spcAft>
                <a:spcPts val="0"/>
              </a:spcAft>
              <a:buClr>
                <a:schemeClr val="dk1"/>
              </a:buClr>
              <a:buSzPts val="2800"/>
              <a:buChar char="●"/>
            </a:pPr>
            <a:r>
              <a:rPr lang="zh-TW" sz="2800">
                <a:solidFill>
                  <a:schemeClr val="dk1"/>
                </a:solidFill>
              </a:rPr>
              <a:t>Dueling Deep Q-Learning</a:t>
            </a:r>
            <a:endParaRPr sz="2800">
              <a:solidFill>
                <a:schemeClr val="dk1"/>
              </a:solidFill>
            </a:endParaRPr>
          </a:p>
          <a:p>
            <a:pPr indent="-406400" lvl="0" marL="457200" rtl="0" algn="l">
              <a:lnSpc>
                <a:spcPct val="100000"/>
              </a:lnSpc>
              <a:spcBef>
                <a:spcPts val="0"/>
              </a:spcBef>
              <a:spcAft>
                <a:spcPts val="0"/>
              </a:spcAft>
              <a:buClr>
                <a:schemeClr val="dk1"/>
              </a:buClr>
              <a:buSzPts val="2800"/>
              <a:buChar char="●"/>
            </a:pPr>
            <a:r>
              <a:rPr lang="zh-TW" sz="2800">
                <a:solidFill>
                  <a:schemeClr val="dk1"/>
                </a:solidFill>
              </a:rPr>
              <a:t>Asynchronous Multi-step Deep Q-Learning</a:t>
            </a:r>
            <a:endParaRPr sz="2800">
              <a:solidFill>
                <a:schemeClr val="dk1"/>
              </a:solidFill>
            </a:endParaRPr>
          </a:p>
          <a:p>
            <a:pPr indent="-406400" lvl="0" marL="457200" rtl="0" algn="l">
              <a:lnSpc>
                <a:spcPct val="100000"/>
              </a:lnSpc>
              <a:spcBef>
                <a:spcPts val="0"/>
              </a:spcBef>
              <a:spcAft>
                <a:spcPts val="0"/>
              </a:spcAft>
              <a:buClr>
                <a:schemeClr val="dk1"/>
              </a:buClr>
              <a:buSzPts val="2800"/>
              <a:buChar char="●"/>
            </a:pPr>
            <a:r>
              <a:rPr lang="zh-TW" sz="2800">
                <a:solidFill>
                  <a:schemeClr val="dk1"/>
                </a:solidFill>
              </a:rPr>
              <a:t>Distributional Deep Q-learning</a:t>
            </a:r>
            <a:endParaRPr sz="2800">
              <a:solidFill>
                <a:schemeClr val="dk1"/>
              </a:solidFill>
            </a:endParaRPr>
          </a:p>
          <a:p>
            <a:pPr indent="-406400" lvl="0" marL="457200" rtl="0" algn="l">
              <a:lnSpc>
                <a:spcPct val="100000"/>
              </a:lnSpc>
              <a:spcBef>
                <a:spcPts val="0"/>
              </a:spcBef>
              <a:spcAft>
                <a:spcPts val="0"/>
              </a:spcAft>
              <a:buClr>
                <a:schemeClr val="dk1"/>
              </a:buClr>
              <a:buSzPts val="2800"/>
              <a:buChar char="●"/>
            </a:pPr>
            <a:r>
              <a:rPr lang="zh-TW" sz="2800">
                <a:solidFill>
                  <a:schemeClr val="dk1"/>
                </a:solidFill>
              </a:rPr>
              <a:t>Deep Q-learning with Noisy Nets</a:t>
            </a:r>
            <a:endParaRPr sz="2800">
              <a:solidFill>
                <a:schemeClr val="dk1"/>
              </a:solidFill>
            </a:endParaRPr>
          </a:p>
          <a:p>
            <a:pPr indent="-406400" lvl="0" marL="457200" rtl="0" algn="l">
              <a:lnSpc>
                <a:spcPct val="100000"/>
              </a:lnSpc>
              <a:spcBef>
                <a:spcPts val="0"/>
              </a:spcBef>
              <a:spcAft>
                <a:spcPts val="0"/>
              </a:spcAft>
              <a:buClr>
                <a:schemeClr val="dk1"/>
              </a:buClr>
              <a:buSzPts val="2800"/>
              <a:buChar char="●"/>
            </a:pPr>
            <a:r>
              <a:rPr lang="zh-TW" sz="2800">
                <a:solidFill>
                  <a:schemeClr val="dk1"/>
                </a:solidFill>
              </a:rPr>
              <a:t>Rainbow Deep Q-learning</a:t>
            </a:r>
            <a:endParaRPr sz="2800">
              <a:solidFill>
                <a:schemeClr val="dk1"/>
              </a:solidFill>
            </a:endParaRPr>
          </a:p>
          <a:p>
            <a:pPr indent="0" lvl="0" marL="0" rtl="0" algn="l">
              <a:spcBef>
                <a:spcPts val="0"/>
              </a:spcBef>
              <a:spcAft>
                <a:spcPts val="16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Deep Q-Learning for Extensions of MDPs</a:t>
            </a:r>
            <a:endParaRPr/>
          </a:p>
        </p:txBody>
      </p:sp>
      <p:sp>
        <p:nvSpPr>
          <p:cNvPr id="198" name="Google Shape;198;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Clr>
                <a:schemeClr val="dk1"/>
              </a:buClr>
              <a:buSzPts val="2800"/>
              <a:buChar char="●"/>
            </a:pPr>
            <a:r>
              <a:rPr lang="zh-TW" sz="2800">
                <a:solidFill>
                  <a:schemeClr val="dk1"/>
                </a:solidFill>
              </a:rPr>
              <a:t>Deep Deterministic Policy Gradient Q-Learning for Continuous Action</a:t>
            </a:r>
            <a:endParaRPr sz="2800">
              <a:solidFill>
                <a:schemeClr val="dk1"/>
              </a:solidFill>
            </a:endParaRPr>
          </a:p>
          <a:p>
            <a:pPr indent="-406400" lvl="0" marL="457200" rtl="0" algn="l">
              <a:spcBef>
                <a:spcPts val="0"/>
              </a:spcBef>
              <a:spcAft>
                <a:spcPts val="0"/>
              </a:spcAft>
              <a:buClr>
                <a:schemeClr val="dk1"/>
              </a:buClr>
              <a:buSzPts val="2800"/>
              <a:buChar char="●"/>
            </a:pPr>
            <a:r>
              <a:rPr lang="zh-TW" sz="2800">
                <a:solidFill>
                  <a:schemeClr val="dk1"/>
                </a:solidFill>
              </a:rPr>
              <a:t>Deep Recurrent Q-Learning for POMDPs</a:t>
            </a:r>
            <a:endParaRPr sz="2800">
              <a:solidFill>
                <a:schemeClr val="dk1"/>
              </a:solidFill>
            </a:endParaRPr>
          </a:p>
          <a:p>
            <a:pPr indent="-406400" lvl="0" marL="457200" rtl="0" algn="l">
              <a:spcBef>
                <a:spcPts val="0"/>
              </a:spcBef>
              <a:spcAft>
                <a:spcPts val="0"/>
              </a:spcAft>
              <a:buClr>
                <a:schemeClr val="dk1"/>
              </a:buClr>
              <a:buSzPts val="2800"/>
              <a:buChar char="●"/>
            </a:pPr>
            <a:r>
              <a:rPr lang="zh-TW" sz="2800">
                <a:solidFill>
                  <a:schemeClr val="dk1"/>
                </a:solidFill>
              </a:rPr>
              <a:t>Deep SARSA Learning</a:t>
            </a:r>
            <a:endParaRPr sz="2800">
              <a:solidFill>
                <a:schemeClr val="dk1"/>
              </a:solidFill>
            </a:endParaRPr>
          </a:p>
          <a:p>
            <a:pPr indent="-406400" lvl="0" marL="457200" rtl="0" algn="l">
              <a:spcBef>
                <a:spcPts val="0"/>
              </a:spcBef>
              <a:spcAft>
                <a:spcPts val="0"/>
              </a:spcAft>
              <a:buClr>
                <a:schemeClr val="dk1"/>
              </a:buClr>
              <a:buSzPts val="2800"/>
              <a:buChar char="●"/>
            </a:pPr>
            <a:r>
              <a:rPr lang="zh-TW" sz="2800">
                <a:solidFill>
                  <a:schemeClr val="dk1"/>
                </a:solidFill>
              </a:rPr>
              <a:t>Deep Q-Learning for Markov Games</a:t>
            </a:r>
            <a:endParaRPr sz="2800">
              <a:solidFill>
                <a:schemeClr val="dk1"/>
              </a:solidFill>
            </a:endParaRPr>
          </a:p>
          <a:p>
            <a:pPr indent="0" lvl="0" marL="0" rtl="0" algn="l">
              <a:spcBef>
                <a:spcPts val="1600"/>
              </a:spcBef>
              <a:spcAft>
                <a:spcPts val="1600"/>
              </a:spcAft>
              <a:buNone/>
            </a:pPr>
            <a:r>
              <a:t/>
            </a:r>
            <a:endParaRPr sz="28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NETWORK ACCESS AND RATE CONTROL</a:t>
            </a:r>
            <a:endParaRPr/>
          </a:p>
        </p:txBody>
      </p:sp>
      <p:sp>
        <p:nvSpPr>
          <p:cNvPr id="204" name="Google Shape;204;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Clr>
                <a:schemeClr val="dk1"/>
              </a:buClr>
              <a:buSzPts val="2800"/>
              <a:buChar char="●"/>
            </a:pPr>
            <a:r>
              <a:rPr lang="zh-TW" sz="2800">
                <a:solidFill>
                  <a:schemeClr val="dk1"/>
                </a:solidFill>
              </a:rPr>
              <a:t>Dynamic spectrum access</a:t>
            </a:r>
            <a:endParaRPr sz="2800">
              <a:solidFill>
                <a:schemeClr val="dk1"/>
              </a:solidFill>
            </a:endParaRPr>
          </a:p>
          <a:p>
            <a:pPr indent="-406400" lvl="0" marL="457200" rtl="0" algn="l">
              <a:spcBef>
                <a:spcPts val="0"/>
              </a:spcBef>
              <a:spcAft>
                <a:spcPts val="0"/>
              </a:spcAft>
              <a:buClr>
                <a:schemeClr val="dk1"/>
              </a:buClr>
              <a:buSzPts val="2800"/>
              <a:buChar char="●"/>
            </a:pPr>
            <a:r>
              <a:rPr lang="zh-TW" sz="2800">
                <a:solidFill>
                  <a:schemeClr val="dk1"/>
                </a:solidFill>
              </a:rPr>
              <a:t>Joint user association and spectrum access</a:t>
            </a:r>
            <a:endParaRPr sz="2800">
              <a:solidFill>
                <a:schemeClr val="dk1"/>
              </a:solidFill>
            </a:endParaRPr>
          </a:p>
          <a:p>
            <a:pPr indent="-406400" lvl="0" marL="457200" rtl="0" algn="l">
              <a:spcBef>
                <a:spcPts val="0"/>
              </a:spcBef>
              <a:spcAft>
                <a:spcPts val="0"/>
              </a:spcAft>
              <a:buClr>
                <a:schemeClr val="dk1"/>
              </a:buClr>
              <a:buSzPts val="2800"/>
              <a:buChar char="●"/>
            </a:pPr>
            <a:r>
              <a:rPr lang="zh-TW" sz="2800">
                <a:solidFill>
                  <a:schemeClr val="dk1"/>
                </a:solidFill>
              </a:rPr>
              <a:t>Adaptive rate control</a:t>
            </a:r>
            <a:endParaRPr sz="2800">
              <a:solidFill>
                <a:schemeClr val="dk1"/>
              </a:solidFill>
            </a:endParaRPr>
          </a:p>
          <a:p>
            <a:pPr indent="0" lvl="0" marL="0" rtl="0" algn="l">
              <a:spcBef>
                <a:spcPts val="1600"/>
              </a:spcBef>
              <a:spcAft>
                <a:spcPts val="1600"/>
              </a:spcAft>
              <a:buNone/>
            </a:pPr>
            <a:r>
              <a:t/>
            </a:r>
            <a:endParaRPr sz="28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TW" sz="2800"/>
              <a:t>NETWORK ACCESS AND RATE CONTROL</a:t>
            </a:r>
            <a:endParaRPr/>
          </a:p>
        </p:txBody>
      </p:sp>
      <p:sp>
        <p:nvSpPr>
          <p:cNvPr id="210" name="Google Shape;210;p3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NETWORK ACCESS AND RATE CONTROL</a:t>
            </a:r>
            <a:endParaRPr/>
          </a:p>
        </p:txBody>
      </p:sp>
      <p:sp>
        <p:nvSpPr>
          <p:cNvPr id="216" name="Google Shape;216;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Dynamic spectrum access: Dynamic spectrum access allows users to locally select channels to maximize their throughput. However, the users may not have full observations of the system, e.g., channel states. Thus, DQL can be used as an effective tool for dynamic spectrum access.</a:t>
            </a:r>
            <a:endParaRPr/>
          </a:p>
          <a:p>
            <a:pPr indent="-342900" lvl="0" marL="457200" rtl="0" algn="l">
              <a:spcBef>
                <a:spcPts val="0"/>
              </a:spcBef>
              <a:spcAft>
                <a:spcPts val="0"/>
              </a:spcAft>
              <a:buSzPts val="1800"/>
              <a:buChar char="●"/>
            </a:pPr>
            <a:r>
              <a:rPr lang="zh-TW"/>
              <a:t>Joint user association and spectrum access: User association is implemented to determine which user to be assigned to which Base Station (BS). The joint user association and spectrum access problems are studied in [42] and [43]. However, the problems are typically combinatorial and non-convex which require nearly complete and accurate network information to obtain the optimal strategy. DQL is able to provide distributed solutions which can be effectively used for the problems.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NETWORK ACCESS AND RATE CONTROL</a:t>
            </a:r>
            <a:endParaRPr/>
          </a:p>
        </p:txBody>
      </p:sp>
      <p:sp>
        <p:nvSpPr>
          <p:cNvPr id="222" name="Google Shape;222;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 Adaptive rate control: This refers to bitrate/data rate control in dynamic and unpredictable environments such as Dynamic Adaptive Streaming over HTTP (DASH). Such a system allows clients or users to independently choose video segments with different bitrates to download. The client’s objective is to maximize its Quality of Experience (QoE). DQL can be adopted to effectively solve the problem instead of dynamic programming which has high complexity and demands complete information.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9" name="Google Shape;229;p40"/>
          <p:cNvPicPr preferRelativeResize="0"/>
          <p:nvPr/>
        </p:nvPicPr>
        <p:blipFill>
          <a:blip r:embed="rId3">
            <a:alphaModFix/>
          </a:blip>
          <a:stretch>
            <a:fillRect/>
          </a:stretch>
        </p:blipFill>
        <p:spPr>
          <a:xfrm>
            <a:off x="633413" y="133350"/>
            <a:ext cx="7877175" cy="4876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6" name="Google Shape;236;p41"/>
          <p:cNvPicPr preferRelativeResize="0"/>
          <p:nvPr/>
        </p:nvPicPr>
        <p:blipFill>
          <a:blip r:embed="rId3">
            <a:alphaModFix/>
          </a:blip>
          <a:stretch>
            <a:fillRect/>
          </a:stretch>
        </p:blipFill>
        <p:spPr>
          <a:xfrm>
            <a:off x="790575" y="657225"/>
            <a:ext cx="7562850" cy="3829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DRL can obtain the solution of sophisticated network optimizations. </a:t>
            </a:r>
            <a:br>
              <a:rPr lang="zh-TW"/>
            </a:br>
            <a:r>
              <a:rPr lang="zh-TW"/>
              <a:t>Thus, it enables network controllers, e.g., base stations, in modern networks to solve non-convex and complex problems, e.g., joint user association, computation, and transmission schedule, to achieve the optimal solutions without complete and accurate network information.</a:t>
            </a:r>
            <a:endParaRPr/>
          </a:p>
          <a:p>
            <a:pPr indent="-342900" lvl="0" marL="457200" rtl="0" algn="l">
              <a:spcBef>
                <a:spcPts val="0"/>
              </a:spcBef>
              <a:spcAft>
                <a:spcPts val="0"/>
              </a:spcAft>
              <a:buSzPts val="1800"/>
              <a:buChar char="●"/>
            </a:pPr>
            <a:r>
              <a:rPr lang="zh-TW"/>
              <a:t>DRL allows network entities to learn and build knowledge about the communication and networking environment. </a:t>
            </a:r>
            <a:br>
              <a:rPr lang="zh-TW"/>
            </a:br>
            <a:r>
              <a:rPr lang="zh-TW"/>
              <a:t>Thus, by using DRL, the network entities, e.g., a mobile user, can learn optimal policies, e.g., base station selection, channel selection, handover decision, caching and offloading decisions, </a:t>
            </a:r>
            <a:r>
              <a:rPr lang="zh-TW">
                <a:solidFill>
                  <a:srgbClr val="FF0000"/>
                </a:solidFill>
              </a:rPr>
              <a:t>without </a:t>
            </a:r>
            <a:r>
              <a:rPr lang="zh-TW"/>
              <a:t>knowing channel model and mobility pattern.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3" name="Google Shape;243;p42"/>
          <p:cNvPicPr preferRelativeResize="0"/>
          <p:nvPr/>
        </p:nvPicPr>
        <p:blipFill>
          <a:blip r:embed="rId3">
            <a:alphaModFix/>
          </a:blip>
          <a:stretch>
            <a:fillRect/>
          </a:stretch>
        </p:blipFill>
        <p:spPr>
          <a:xfrm>
            <a:off x="990600" y="114300"/>
            <a:ext cx="7162800" cy="4914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0" name="Google Shape;250;p43"/>
          <p:cNvPicPr preferRelativeResize="0"/>
          <p:nvPr/>
        </p:nvPicPr>
        <p:blipFill>
          <a:blip r:embed="rId3">
            <a:alphaModFix/>
          </a:blip>
          <a:stretch>
            <a:fillRect/>
          </a:stretch>
        </p:blipFill>
        <p:spPr>
          <a:xfrm>
            <a:off x="0" y="1657350"/>
            <a:ext cx="9144000" cy="1828800"/>
          </a:xfrm>
          <a:prstGeom prst="rect">
            <a:avLst/>
          </a:prstGeom>
          <a:noFill/>
          <a:ln>
            <a:noFill/>
          </a:ln>
        </p:spPr>
      </p:pic>
      <p:pic>
        <p:nvPicPr>
          <p:cNvPr id="251" name="Google Shape;251;p43"/>
          <p:cNvPicPr preferRelativeResize="0"/>
          <p:nvPr/>
        </p:nvPicPr>
        <p:blipFill>
          <a:blip r:embed="rId4">
            <a:alphaModFix/>
          </a:blip>
          <a:stretch>
            <a:fillRect/>
          </a:stretch>
        </p:blipFill>
        <p:spPr>
          <a:xfrm>
            <a:off x="-25738" y="866300"/>
            <a:ext cx="9386824" cy="371575"/>
          </a:xfrm>
          <a:prstGeom prst="rect">
            <a:avLst/>
          </a:prstGeom>
          <a:noFill/>
          <a:ln>
            <a:noFill/>
          </a:ln>
        </p:spPr>
      </p:pic>
      <p:pic>
        <p:nvPicPr>
          <p:cNvPr id="252" name="Google Shape;252;p43"/>
          <p:cNvPicPr preferRelativeResize="0"/>
          <p:nvPr/>
        </p:nvPicPr>
        <p:blipFill rotWithShape="1">
          <a:blip r:embed="rId5">
            <a:alphaModFix/>
          </a:blip>
          <a:srcRect b="12441" l="0" r="0" t="0"/>
          <a:stretch/>
        </p:blipFill>
        <p:spPr>
          <a:xfrm>
            <a:off x="-25762" y="1284800"/>
            <a:ext cx="9266775" cy="325625"/>
          </a:xfrm>
          <a:prstGeom prst="rect">
            <a:avLst/>
          </a:prstGeom>
          <a:noFill/>
          <a:ln>
            <a:noFill/>
          </a:ln>
        </p:spPr>
      </p:pic>
      <p:pic>
        <p:nvPicPr>
          <p:cNvPr id="253" name="Google Shape;253;p43"/>
          <p:cNvPicPr preferRelativeResize="0"/>
          <p:nvPr/>
        </p:nvPicPr>
        <p:blipFill>
          <a:blip r:embed="rId6">
            <a:alphaModFix/>
          </a:blip>
          <a:stretch>
            <a:fillRect/>
          </a:stretch>
        </p:blipFill>
        <p:spPr>
          <a:xfrm>
            <a:off x="-34697" y="3486150"/>
            <a:ext cx="9213395" cy="536700"/>
          </a:xfrm>
          <a:prstGeom prst="rect">
            <a:avLst/>
          </a:prstGeom>
          <a:noFill/>
          <a:ln>
            <a:noFill/>
          </a:ln>
        </p:spPr>
      </p:pic>
      <p:pic>
        <p:nvPicPr>
          <p:cNvPr id="254" name="Google Shape;254;p43"/>
          <p:cNvPicPr preferRelativeResize="0"/>
          <p:nvPr/>
        </p:nvPicPr>
        <p:blipFill>
          <a:blip r:embed="rId7">
            <a:alphaModFix/>
          </a:blip>
          <a:stretch>
            <a:fillRect/>
          </a:stretch>
        </p:blipFill>
        <p:spPr>
          <a:xfrm>
            <a:off x="-25762" y="4022850"/>
            <a:ext cx="9195524" cy="536700"/>
          </a:xfrm>
          <a:prstGeom prst="rect">
            <a:avLst/>
          </a:prstGeom>
          <a:noFill/>
          <a:ln>
            <a:noFill/>
          </a:ln>
        </p:spPr>
      </p:pic>
      <p:pic>
        <p:nvPicPr>
          <p:cNvPr id="255" name="Google Shape;255;p43"/>
          <p:cNvPicPr preferRelativeResize="0"/>
          <p:nvPr/>
        </p:nvPicPr>
        <p:blipFill>
          <a:blip r:embed="rId8">
            <a:alphaModFix/>
          </a:blip>
          <a:stretch>
            <a:fillRect/>
          </a:stretch>
        </p:blipFill>
        <p:spPr>
          <a:xfrm>
            <a:off x="-669925" y="445025"/>
            <a:ext cx="9813926" cy="4212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59" name="Shape 259"/>
        <p:cNvGrpSpPr/>
        <p:nvPr/>
      </p:nvGrpSpPr>
      <p:grpSpPr>
        <a:xfrm>
          <a:off x="0" y="0"/>
          <a:ext cx="0" cy="0"/>
          <a:chOff x="0" y="0"/>
          <a:chExt cx="0" cy="0"/>
        </a:xfrm>
      </p:grpSpPr>
      <p:sp>
        <p:nvSpPr>
          <p:cNvPr id="260" name="Google Shape;260;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Reinforcement Learning </a:t>
            </a:r>
            <a:endParaRPr/>
          </a:p>
        </p:txBody>
      </p:sp>
      <p:sp>
        <p:nvSpPr>
          <p:cNvPr id="261" name="Google Shape;261;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lnSpc>
                <a:spcPct val="158000"/>
              </a:lnSpc>
              <a:spcBef>
                <a:spcPts val="3200"/>
              </a:spcBef>
              <a:spcAft>
                <a:spcPts val="0"/>
              </a:spcAft>
              <a:buClr>
                <a:schemeClr val="dk1"/>
              </a:buClr>
              <a:buSzPts val="1600"/>
              <a:buFont typeface="Georgia"/>
              <a:buChar char="●"/>
            </a:pPr>
            <a:r>
              <a:rPr b="1" lang="zh-TW" sz="1600">
                <a:solidFill>
                  <a:schemeClr val="dk1"/>
                </a:solidFill>
                <a:latin typeface="Georgia"/>
                <a:ea typeface="Georgia"/>
                <a:cs typeface="Georgia"/>
                <a:sym typeface="Georgia"/>
              </a:rPr>
              <a:t>Agent</a:t>
            </a:r>
            <a:r>
              <a:rPr lang="zh-TW" sz="1600">
                <a:solidFill>
                  <a:schemeClr val="dk1"/>
                </a:solidFill>
                <a:latin typeface="Georgia"/>
                <a:ea typeface="Georgia"/>
                <a:cs typeface="Georgia"/>
                <a:sym typeface="Georgia"/>
              </a:rPr>
              <a:t>: The player/bot that interacts with the environment and makes the decisions</a:t>
            </a:r>
            <a:endParaRPr sz="1600">
              <a:solidFill>
                <a:schemeClr val="dk1"/>
              </a:solidFill>
              <a:latin typeface="Georgia"/>
              <a:ea typeface="Georgia"/>
              <a:cs typeface="Georgia"/>
              <a:sym typeface="Georgia"/>
            </a:endParaRPr>
          </a:p>
          <a:p>
            <a:pPr indent="-330200" lvl="0" marL="457200" rtl="0" algn="l">
              <a:lnSpc>
                <a:spcPct val="158000"/>
              </a:lnSpc>
              <a:spcBef>
                <a:spcPts val="0"/>
              </a:spcBef>
              <a:spcAft>
                <a:spcPts val="0"/>
              </a:spcAft>
              <a:buClr>
                <a:schemeClr val="dk1"/>
              </a:buClr>
              <a:buSzPts val="1600"/>
              <a:buFont typeface="Georgia"/>
              <a:buChar char="●"/>
            </a:pPr>
            <a:r>
              <a:rPr b="1" lang="zh-TW" sz="1600">
                <a:solidFill>
                  <a:schemeClr val="dk1"/>
                </a:solidFill>
                <a:latin typeface="Georgia"/>
                <a:ea typeface="Georgia"/>
                <a:cs typeface="Georgia"/>
                <a:sym typeface="Georgia"/>
              </a:rPr>
              <a:t>Environments</a:t>
            </a:r>
            <a:r>
              <a:rPr lang="zh-TW" sz="1600">
                <a:solidFill>
                  <a:schemeClr val="dk1"/>
                </a:solidFill>
                <a:latin typeface="Georgia"/>
                <a:ea typeface="Georgia"/>
                <a:cs typeface="Georgia"/>
                <a:sym typeface="Georgia"/>
              </a:rPr>
              <a:t>: The environment that the agent interacts with</a:t>
            </a:r>
            <a:endParaRPr sz="1600">
              <a:solidFill>
                <a:schemeClr val="dk1"/>
              </a:solidFill>
              <a:latin typeface="Georgia"/>
              <a:ea typeface="Georgia"/>
              <a:cs typeface="Georgia"/>
              <a:sym typeface="Georgia"/>
            </a:endParaRPr>
          </a:p>
          <a:p>
            <a:pPr indent="-330200" lvl="0" marL="457200" rtl="0" algn="l">
              <a:lnSpc>
                <a:spcPct val="158000"/>
              </a:lnSpc>
              <a:spcBef>
                <a:spcPts val="0"/>
              </a:spcBef>
              <a:spcAft>
                <a:spcPts val="0"/>
              </a:spcAft>
              <a:buClr>
                <a:schemeClr val="dk1"/>
              </a:buClr>
              <a:buSzPts val="1600"/>
              <a:buFont typeface="Georgia"/>
              <a:buChar char="●"/>
            </a:pPr>
            <a:r>
              <a:rPr b="1" lang="zh-TW" sz="1600">
                <a:solidFill>
                  <a:schemeClr val="dk1"/>
                </a:solidFill>
                <a:latin typeface="Georgia"/>
                <a:ea typeface="Georgia"/>
                <a:cs typeface="Georgia"/>
                <a:sym typeface="Georgia"/>
              </a:rPr>
              <a:t>Actions</a:t>
            </a:r>
            <a:r>
              <a:rPr lang="zh-TW" sz="1600">
                <a:solidFill>
                  <a:schemeClr val="dk1"/>
                </a:solidFill>
                <a:latin typeface="Georgia"/>
                <a:ea typeface="Georgia"/>
                <a:cs typeface="Georgia"/>
                <a:sym typeface="Georgia"/>
              </a:rPr>
              <a:t>: The action performed by the agent</a:t>
            </a:r>
            <a:endParaRPr sz="1600">
              <a:solidFill>
                <a:schemeClr val="dk1"/>
              </a:solidFill>
              <a:latin typeface="Georgia"/>
              <a:ea typeface="Georgia"/>
              <a:cs typeface="Georgia"/>
              <a:sym typeface="Georgia"/>
            </a:endParaRPr>
          </a:p>
          <a:p>
            <a:pPr indent="-330200" lvl="0" marL="457200" rtl="0" algn="l">
              <a:lnSpc>
                <a:spcPct val="158000"/>
              </a:lnSpc>
              <a:spcBef>
                <a:spcPts val="0"/>
              </a:spcBef>
              <a:spcAft>
                <a:spcPts val="0"/>
              </a:spcAft>
              <a:buClr>
                <a:schemeClr val="dk1"/>
              </a:buClr>
              <a:buSzPts val="1600"/>
              <a:buFont typeface="Georgia"/>
              <a:buChar char="●"/>
            </a:pPr>
            <a:r>
              <a:rPr b="1" lang="zh-TW" sz="1600">
                <a:solidFill>
                  <a:schemeClr val="dk1"/>
                </a:solidFill>
                <a:latin typeface="Georgia"/>
                <a:ea typeface="Georgia"/>
                <a:cs typeface="Georgia"/>
                <a:sym typeface="Georgia"/>
              </a:rPr>
              <a:t>Observations</a:t>
            </a:r>
            <a:r>
              <a:rPr lang="zh-TW" sz="1600">
                <a:solidFill>
                  <a:schemeClr val="dk1"/>
                </a:solidFill>
                <a:latin typeface="Georgia"/>
                <a:ea typeface="Georgia"/>
                <a:cs typeface="Georgia"/>
                <a:sym typeface="Georgia"/>
              </a:rPr>
              <a:t>: The new states after the actions are carried out</a:t>
            </a:r>
            <a:endParaRPr sz="1600">
              <a:solidFill>
                <a:schemeClr val="dk1"/>
              </a:solidFill>
              <a:latin typeface="Georgia"/>
              <a:ea typeface="Georgia"/>
              <a:cs typeface="Georgia"/>
              <a:sym typeface="Georgia"/>
            </a:endParaRPr>
          </a:p>
          <a:p>
            <a:pPr indent="-330200" lvl="0" marL="457200" rtl="0" algn="l">
              <a:lnSpc>
                <a:spcPct val="158000"/>
              </a:lnSpc>
              <a:spcBef>
                <a:spcPts val="0"/>
              </a:spcBef>
              <a:spcAft>
                <a:spcPts val="0"/>
              </a:spcAft>
              <a:buClr>
                <a:schemeClr val="dk1"/>
              </a:buClr>
              <a:buSzPts val="1600"/>
              <a:buFont typeface="Georgia"/>
              <a:buChar char="●"/>
            </a:pPr>
            <a:r>
              <a:rPr b="1" lang="zh-TW" sz="1600">
                <a:solidFill>
                  <a:schemeClr val="dk1"/>
                </a:solidFill>
                <a:latin typeface="Georgia"/>
                <a:ea typeface="Georgia"/>
                <a:cs typeface="Georgia"/>
                <a:sym typeface="Georgia"/>
              </a:rPr>
              <a:t>Rewards</a:t>
            </a:r>
            <a:r>
              <a:rPr lang="zh-TW" sz="1600">
                <a:solidFill>
                  <a:schemeClr val="dk1"/>
                </a:solidFill>
                <a:latin typeface="Georgia"/>
                <a:ea typeface="Georgia"/>
                <a:cs typeface="Georgia"/>
                <a:sym typeface="Georgia"/>
              </a:rPr>
              <a:t>: The value that the agent tries to maximize during training of the agent</a:t>
            </a:r>
            <a:endParaRPr sz="1600">
              <a:solidFill>
                <a:schemeClr val="dk1"/>
              </a:solidFill>
              <a:latin typeface="Georgia"/>
              <a:ea typeface="Georgia"/>
              <a:cs typeface="Georgia"/>
              <a:sym typeface="Georgia"/>
            </a:endParaRPr>
          </a:p>
          <a:p>
            <a:pPr indent="0" lvl="0" marL="0" rtl="0" algn="l">
              <a:spcBef>
                <a:spcPts val="0"/>
              </a:spcBef>
              <a:spcAft>
                <a:spcPts val="16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65" name="Shape 265"/>
        <p:cNvGrpSpPr/>
        <p:nvPr/>
      </p:nvGrpSpPr>
      <p:grpSpPr>
        <a:xfrm>
          <a:off x="0" y="0"/>
          <a:ext cx="0" cy="0"/>
          <a:chOff x="0" y="0"/>
          <a:chExt cx="0" cy="0"/>
        </a:xfrm>
      </p:grpSpPr>
      <p:sp>
        <p:nvSpPr>
          <p:cNvPr id="266" name="Google Shape;266;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8" name="Google Shape;268;p45"/>
          <p:cNvPicPr preferRelativeResize="0"/>
          <p:nvPr/>
        </p:nvPicPr>
        <p:blipFill>
          <a:blip r:embed="rId3">
            <a:alphaModFix/>
          </a:blip>
          <a:stretch>
            <a:fillRect/>
          </a:stretch>
        </p:blipFill>
        <p:spPr>
          <a:xfrm>
            <a:off x="807750" y="816750"/>
            <a:ext cx="7528500" cy="3510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72" name="Shape 272"/>
        <p:cNvGrpSpPr/>
        <p:nvPr/>
      </p:nvGrpSpPr>
      <p:grpSpPr>
        <a:xfrm>
          <a:off x="0" y="0"/>
          <a:ext cx="0" cy="0"/>
          <a:chOff x="0" y="0"/>
          <a:chExt cx="0" cy="0"/>
        </a:xfrm>
      </p:grpSpPr>
      <p:sp>
        <p:nvSpPr>
          <p:cNvPr id="273" name="Google Shape;273;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Reinforcement Learning </a:t>
            </a:r>
            <a:endParaRPr/>
          </a:p>
        </p:txBody>
      </p:sp>
      <p:sp>
        <p:nvSpPr>
          <p:cNvPr id="274" name="Google Shape;274;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lnSpc>
                <a:spcPct val="158000"/>
              </a:lnSpc>
              <a:spcBef>
                <a:spcPts val="3200"/>
              </a:spcBef>
              <a:spcAft>
                <a:spcPts val="0"/>
              </a:spcAft>
              <a:buClr>
                <a:schemeClr val="dk1"/>
              </a:buClr>
              <a:buSzPts val="1600"/>
              <a:buFont typeface="Georgia"/>
              <a:buChar char="●"/>
            </a:pPr>
            <a:r>
              <a:rPr b="1" lang="zh-TW" sz="1600">
                <a:solidFill>
                  <a:schemeClr val="dk1"/>
                </a:solidFill>
                <a:latin typeface="Georgia"/>
                <a:ea typeface="Georgia"/>
                <a:cs typeface="Georgia"/>
                <a:sym typeface="Georgia"/>
              </a:rPr>
              <a:t>Agent</a:t>
            </a:r>
            <a:r>
              <a:rPr lang="zh-TW" sz="1600">
                <a:solidFill>
                  <a:schemeClr val="dk1"/>
                </a:solidFill>
                <a:latin typeface="Georgia"/>
                <a:ea typeface="Georgia"/>
                <a:cs typeface="Georgia"/>
                <a:sym typeface="Georgia"/>
              </a:rPr>
              <a:t>: The player/bot that interacts with the environment and makes the decisions</a:t>
            </a:r>
            <a:endParaRPr sz="1600">
              <a:solidFill>
                <a:schemeClr val="dk1"/>
              </a:solidFill>
              <a:latin typeface="Georgia"/>
              <a:ea typeface="Georgia"/>
              <a:cs typeface="Georgia"/>
              <a:sym typeface="Georgia"/>
            </a:endParaRPr>
          </a:p>
          <a:p>
            <a:pPr indent="-330200" lvl="0" marL="457200" rtl="0" algn="l">
              <a:lnSpc>
                <a:spcPct val="158000"/>
              </a:lnSpc>
              <a:spcBef>
                <a:spcPts val="0"/>
              </a:spcBef>
              <a:spcAft>
                <a:spcPts val="0"/>
              </a:spcAft>
              <a:buClr>
                <a:schemeClr val="dk1"/>
              </a:buClr>
              <a:buSzPts val="1600"/>
              <a:buFont typeface="Georgia"/>
              <a:buChar char="●"/>
            </a:pPr>
            <a:r>
              <a:rPr b="1" lang="zh-TW" sz="1600">
                <a:solidFill>
                  <a:schemeClr val="dk1"/>
                </a:solidFill>
                <a:latin typeface="Georgia"/>
                <a:ea typeface="Georgia"/>
                <a:cs typeface="Georgia"/>
                <a:sym typeface="Georgia"/>
              </a:rPr>
              <a:t>Environments</a:t>
            </a:r>
            <a:r>
              <a:rPr lang="zh-TW" sz="1600">
                <a:solidFill>
                  <a:schemeClr val="dk1"/>
                </a:solidFill>
                <a:latin typeface="Georgia"/>
                <a:ea typeface="Georgia"/>
                <a:cs typeface="Georgia"/>
                <a:sym typeface="Georgia"/>
              </a:rPr>
              <a:t>: The environment that the agent interacts with</a:t>
            </a:r>
            <a:endParaRPr sz="1600">
              <a:solidFill>
                <a:schemeClr val="dk1"/>
              </a:solidFill>
              <a:latin typeface="Georgia"/>
              <a:ea typeface="Georgia"/>
              <a:cs typeface="Georgia"/>
              <a:sym typeface="Georgia"/>
            </a:endParaRPr>
          </a:p>
          <a:p>
            <a:pPr indent="-330200" lvl="0" marL="457200" rtl="0" algn="l">
              <a:lnSpc>
                <a:spcPct val="158000"/>
              </a:lnSpc>
              <a:spcBef>
                <a:spcPts val="0"/>
              </a:spcBef>
              <a:spcAft>
                <a:spcPts val="0"/>
              </a:spcAft>
              <a:buClr>
                <a:schemeClr val="dk1"/>
              </a:buClr>
              <a:buSzPts val="1600"/>
              <a:buFont typeface="Georgia"/>
              <a:buChar char="●"/>
            </a:pPr>
            <a:r>
              <a:rPr b="1" lang="zh-TW" sz="1600">
                <a:solidFill>
                  <a:schemeClr val="dk1"/>
                </a:solidFill>
                <a:latin typeface="Georgia"/>
                <a:ea typeface="Georgia"/>
                <a:cs typeface="Georgia"/>
                <a:sym typeface="Georgia"/>
              </a:rPr>
              <a:t>Actions</a:t>
            </a:r>
            <a:r>
              <a:rPr lang="zh-TW" sz="1600">
                <a:solidFill>
                  <a:schemeClr val="dk1"/>
                </a:solidFill>
                <a:latin typeface="Georgia"/>
                <a:ea typeface="Georgia"/>
                <a:cs typeface="Georgia"/>
                <a:sym typeface="Georgia"/>
              </a:rPr>
              <a:t>: The action performed by the agent</a:t>
            </a:r>
            <a:endParaRPr sz="1600">
              <a:solidFill>
                <a:schemeClr val="dk1"/>
              </a:solidFill>
              <a:latin typeface="Georgia"/>
              <a:ea typeface="Georgia"/>
              <a:cs typeface="Georgia"/>
              <a:sym typeface="Georgia"/>
            </a:endParaRPr>
          </a:p>
          <a:p>
            <a:pPr indent="-330200" lvl="0" marL="457200" rtl="0" algn="l">
              <a:lnSpc>
                <a:spcPct val="158000"/>
              </a:lnSpc>
              <a:spcBef>
                <a:spcPts val="0"/>
              </a:spcBef>
              <a:spcAft>
                <a:spcPts val="0"/>
              </a:spcAft>
              <a:buClr>
                <a:schemeClr val="dk1"/>
              </a:buClr>
              <a:buSzPts val="1600"/>
              <a:buFont typeface="Georgia"/>
              <a:buChar char="●"/>
            </a:pPr>
            <a:r>
              <a:rPr b="1" lang="zh-TW" sz="1600">
                <a:solidFill>
                  <a:schemeClr val="dk1"/>
                </a:solidFill>
                <a:latin typeface="Georgia"/>
                <a:ea typeface="Georgia"/>
                <a:cs typeface="Georgia"/>
                <a:sym typeface="Georgia"/>
              </a:rPr>
              <a:t>Observations</a:t>
            </a:r>
            <a:r>
              <a:rPr lang="zh-TW" sz="1600">
                <a:solidFill>
                  <a:schemeClr val="dk1"/>
                </a:solidFill>
                <a:latin typeface="Georgia"/>
                <a:ea typeface="Georgia"/>
                <a:cs typeface="Georgia"/>
                <a:sym typeface="Georgia"/>
              </a:rPr>
              <a:t>: The new states after the actions are carried out</a:t>
            </a:r>
            <a:endParaRPr sz="1600">
              <a:solidFill>
                <a:schemeClr val="dk1"/>
              </a:solidFill>
              <a:latin typeface="Georgia"/>
              <a:ea typeface="Georgia"/>
              <a:cs typeface="Georgia"/>
              <a:sym typeface="Georgia"/>
            </a:endParaRPr>
          </a:p>
          <a:p>
            <a:pPr indent="-330200" lvl="0" marL="457200" rtl="0" algn="l">
              <a:lnSpc>
                <a:spcPct val="158000"/>
              </a:lnSpc>
              <a:spcBef>
                <a:spcPts val="0"/>
              </a:spcBef>
              <a:spcAft>
                <a:spcPts val="0"/>
              </a:spcAft>
              <a:buClr>
                <a:schemeClr val="dk1"/>
              </a:buClr>
              <a:buSzPts val="1600"/>
              <a:buFont typeface="Georgia"/>
              <a:buChar char="●"/>
            </a:pPr>
            <a:r>
              <a:rPr b="1" lang="zh-TW" sz="1600">
                <a:solidFill>
                  <a:schemeClr val="dk1"/>
                </a:solidFill>
                <a:latin typeface="Georgia"/>
                <a:ea typeface="Georgia"/>
                <a:cs typeface="Georgia"/>
                <a:sym typeface="Georgia"/>
              </a:rPr>
              <a:t>Rewards</a:t>
            </a:r>
            <a:r>
              <a:rPr lang="zh-TW" sz="1600">
                <a:solidFill>
                  <a:schemeClr val="dk1"/>
                </a:solidFill>
                <a:latin typeface="Georgia"/>
                <a:ea typeface="Georgia"/>
                <a:cs typeface="Georgia"/>
                <a:sym typeface="Georgia"/>
              </a:rPr>
              <a:t>: The value that the agent tries to maximize during training of the agent</a:t>
            </a:r>
            <a:endParaRPr sz="1600">
              <a:solidFill>
                <a:schemeClr val="dk1"/>
              </a:solidFill>
              <a:latin typeface="Georgia"/>
              <a:ea typeface="Georgia"/>
              <a:cs typeface="Georgia"/>
              <a:sym typeface="Georgia"/>
            </a:endParaRPr>
          </a:p>
          <a:p>
            <a:pPr indent="0" lvl="0" marL="0" rtl="0" algn="l">
              <a:spcBef>
                <a:spcPts val="0"/>
              </a:spcBef>
              <a:spcAft>
                <a:spcPts val="160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78" name="Shape 278"/>
        <p:cNvGrpSpPr/>
        <p:nvPr/>
      </p:nvGrpSpPr>
      <p:grpSpPr>
        <a:xfrm>
          <a:off x="0" y="0"/>
          <a:ext cx="0" cy="0"/>
          <a:chOff x="0" y="0"/>
          <a:chExt cx="0" cy="0"/>
        </a:xfrm>
      </p:grpSpPr>
      <p:sp>
        <p:nvSpPr>
          <p:cNvPr id="279" name="Google Shape;279;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1" name="Google Shape;281;p47"/>
          <p:cNvPicPr preferRelativeResize="0"/>
          <p:nvPr/>
        </p:nvPicPr>
        <p:blipFill>
          <a:blip r:embed="rId3">
            <a:alphaModFix/>
          </a:blip>
          <a:stretch>
            <a:fillRect/>
          </a:stretch>
        </p:blipFill>
        <p:spPr>
          <a:xfrm>
            <a:off x="807750" y="816750"/>
            <a:ext cx="7528500" cy="3510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85" name="Shape 285"/>
        <p:cNvGrpSpPr/>
        <p:nvPr/>
      </p:nvGrpSpPr>
      <p:grpSpPr>
        <a:xfrm>
          <a:off x="0" y="0"/>
          <a:ext cx="0" cy="0"/>
          <a:chOff x="0" y="0"/>
          <a:chExt cx="0" cy="0"/>
        </a:xfrm>
      </p:grpSpPr>
      <p:sp>
        <p:nvSpPr>
          <p:cNvPr id="286" name="Google Shape;286;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8" name="Google Shape;288;p48"/>
          <p:cNvPicPr preferRelativeResize="0"/>
          <p:nvPr/>
        </p:nvPicPr>
        <p:blipFill>
          <a:blip r:embed="rId3">
            <a:alphaModFix/>
          </a:blip>
          <a:stretch>
            <a:fillRect/>
          </a:stretch>
        </p:blipFill>
        <p:spPr>
          <a:xfrm>
            <a:off x="2185988" y="214313"/>
            <a:ext cx="4772025" cy="47148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92" name="Shape 292"/>
        <p:cNvGrpSpPr/>
        <p:nvPr/>
      </p:nvGrpSpPr>
      <p:grpSpPr>
        <a:xfrm>
          <a:off x="0" y="0"/>
          <a:ext cx="0" cy="0"/>
          <a:chOff x="0" y="0"/>
          <a:chExt cx="0" cy="0"/>
        </a:xfrm>
      </p:grpSpPr>
      <p:sp>
        <p:nvSpPr>
          <p:cNvPr id="293" name="Google Shape;293;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Deep Q-learning</a:t>
            </a:r>
            <a:endParaRPr/>
          </a:p>
        </p:txBody>
      </p:sp>
      <p:sp>
        <p:nvSpPr>
          <p:cNvPr id="294" name="Google Shape;294;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95" name="Google Shape;295;p49"/>
          <p:cNvPicPr preferRelativeResize="0"/>
          <p:nvPr/>
        </p:nvPicPr>
        <p:blipFill>
          <a:blip r:embed="rId3">
            <a:alphaModFix/>
          </a:blip>
          <a:stretch>
            <a:fillRect/>
          </a:stretch>
        </p:blipFill>
        <p:spPr>
          <a:xfrm>
            <a:off x="357113" y="1496588"/>
            <a:ext cx="8334375" cy="1609725"/>
          </a:xfrm>
          <a:prstGeom prst="rect">
            <a:avLst/>
          </a:prstGeom>
          <a:noFill/>
          <a:ln>
            <a:noFill/>
          </a:ln>
        </p:spPr>
      </p:pic>
      <p:pic>
        <p:nvPicPr>
          <p:cNvPr id="296" name="Google Shape;296;p49"/>
          <p:cNvPicPr preferRelativeResize="0"/>
          <p:nvPr/>
        </p:nvPicPr>
        <p:blipFill>
          <a:blip r:embed="rId4">
            <a:alphaModFix/>
          </a:blip>
          <a:stretch>
            <a:fillRect/>
          </a:stretch>
        </p:blipFill>
        <p:spPr>
          <a:xfrm>
            <a:off x="311688" y="3376625"/>
            <a:ext cx="8334375" cy="16954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graphicFrame>
        <p:nvGraphicFramePr>
          <p:cNvPr id="303" name="Google Shape;303;p50"/>
          <p:cNvGraphicFramePr/>
          <p:nvPr/>
        </p:nvGraphicFramePr>
        <p:xfrm>
          <a:off x="952500" y="1619250"/>
          <a:ext cx="3000000" cy="3000000"/>
        </p:xfrm>
        <a:graphic>
          <a:graphicData uri="http://schemas.openxmlformats.org/drawingml/2006/table">
            <a:tbl>
              <a:tblPr>
                <a:noFill/>
                <a:tableStyleId>{7B5E2B8D-8D44-4002-B9E1-A977B30E80F0}</a:tableStyleId>
              </a:tblPr>
              <a:tblGrid>
                <a:gridCol w="1447800"/>
                <a:gridCol w="1447800"/>
                <a:gridCol w="1447800"/>
                <a:gridCol w="1447800"/>
                <a:gridCol w="144780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zh-TW"/>
                        <a:t>Q-learning</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zh-TW"/>
                        <a:t>state space and action space are small</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5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Reinforcement Learning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DRL provides autonomous decision-making. </a:t>
            </a:r>
            <a:br>
              <a:rPr lang="zh-TW"/>
            </a:br>
            <a:r>
              <a:rPr lang="zh-TW"/>
              <a:t>With the DRL approaches, network entities can make observation and obtain the best policy locally with minimum or without information exchange among each other. This not only reduces communication overheads but also improves security and robustness of the networks. </a:t>
            </a:r>
            <a:endParaRPr/>
          </a:p>
          <a:p>
            <a:pPr indent="-342900" lvl="0" marL="457200" rtl="0" algn="l">
              <a:spcBef>
                <a:spcPts val="0"/>
              </a:spcBef>
              <a:spcAft>
                <a:spcPts val="0"/>
              </a:spcAft>
              <a:buSzPts val="1800"/>
              <a:buChar char="●"/>
            </a:pPr>
            <a:r>
              <a:rPr lang="zh-TW"/>
              <a:t>DRL improves significantly the learning speed, especially in the problems with large state and action spaces. </a:t>
            </a:r>
            <a:br>
              <a:rPr lang="zh-TW"/>
            </a:br>
            <a:r>
              <a:rPr lang="zh-TW"/>
              <a:t>Thus, in large-scale networks, e.g., IoT systems with thousands of devices, DRL allows network controller or IoT gateways to control dynamically user association, spectrum access, and transmit power for a massive number of IoT devices and mobile users.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5" name="Google Shape;315;p52"/>
          <p:cNvPicPr preferRelativeResize="0"/>
          <p:nvPr/>
        </p:nvPicPr>
        <p:blipFill>
          <a:blip r:embed="rId3">
            <a:alphaModFix/>
          </a:blip>
          <a:stretch>
            <a:fillRect/>
          </a:stretch>
        </p:blipFill>
        <p:spPr>
          <a:xfrm>
            <a:off x="1132194" y="0"/>
            <a:ext cx="6879612" cy="51435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22" name="Google Shape;322;p53"/>
          <p:cNvPicPr preferRelativeResize="0"/>
          <p:nvPr/>
        </p:nvPicPr>
        <p:blipFill>
          <a:blip r:embed="rId3">
            <a:alphaModFix/>
          </a:blip>
          <a:stretch>
            <a:fillRect/>
          </a:stretch>
        </p:blipFill>
        <p:spPr>
          <a:xfrm>
            <a:off x="1138191" y="0"/>
            <a:ext cx="6867619" cy="5143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29" name="Google Shape;329;p54"/>
          <p:cNvPicPr preferRelativeResize="0"/>
          <p:nvPr/>
        </p:nvPicPr>
        <p:blipFill>
          <a:blip r:embed="rId3">
            <a:alphaModFix/>
          </a:blip>
          <a:stretch>
            <a:fillRect/>
          </a:stretch>
        </p:blipFill>
        <p:spPr>
          <a:xfrm>
            <a:off x="1138191" y="0"/>
            <a:ext cx="6867619"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Reinforcement Learning </a:t>
            </a:r>
            <a:endParaRPr/>
          </a:p>
        </p:txBody>
      </p:sp>
      <p:sp>
        <p:nvSpPr>
          <p:cNvPr id="335" name="Google Shape;335;p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lnSpc>
                <a:spcPct val="158000"/>
              </a:lnSpc>
              <a:spcBef>
                <a:spcPts val="3200"/>
              </a:spcBef>
              <a:spcAft>
                <a:spcPts val="0"/>
              </a:spcAft>
              <a:buClr>
                <a:schemeClr val="dk1"/>
              </a:buClr>
              <a:buSzPts val="1600"/>
              <a:buFont typeface="Georgia"/>
              <a:buChar char="●"/>
            </a:pPr>
            <a:r>
              <a:rPr b="1" lang="zh-TW" sz="1600">
                <a:solidFill>
                  <a:schemeClr val="dk1"/>
                </a:solidFill>
                <a:latin typeface="Georgia"/>
                <a:ea typeface="Georgia"/>
                <a:cs typeface="Georgia"/>
                <a:sym typeface="Georgia"/>
              </a:rPr>
              <a:t>Agent</a:t>
            </a:r>
            <a:r>
              <a:rPr lang="zh-TW" sz="1600">
                <a:solidFill>
                  <a:schemeClr val="dk1"/>
                </a:solidFill>
                <a:latin typeface="Georgia"/>
                <a:ea typeface="Georgia"/>
                <a:cs typeface="Georgia"/>
                <a:sym typeface="Georgia"/>
              </a:rPr>
              <a:t>: The player/bot that interacts with the environment and makes the decisions</a:t>
            </a:r>
            <a:endParaRPr sz="1600">
              <a:solidFill>
                <a:schemeClr val="dk1"/>
              </a:solidFill>
              <a:latin typeface="Georgia"/>
              <a:ea typeface="Georgia"/>
              <a:cs typeface="Georgia"/>
              <a:sym typeface="Georgia"/>
            </a:endParaRPr>
          </a:p>
          <a:p>
            <a:pPr indent="-330200" lvl="0" marL="457200" rtl="0" algn="l">
              <a:lnSpc>
                <a:spcPct val="158000"/>
              </a:lnSpc>
              <a:spcBef>
                <a:spcPts val="0"/>
              </a:spcBef>
              <a:spcAft>
                <a:spcPts val="0"/>
              </a:spcAft>
              <a:buClr>
                <a:schemeClr val="dk1"/>
              </a:buClr>
              <a:buSzPts val="1600"/>
              <a:buFont typeface="Georgia"/>
              <a:buChar char="●"/>
            </a:pPr>
            <a:r>
              <a:rPr b="1" lang="zh-TW" sz="1600">
                <a:solidFill>
                  <a:schemeClr val="dk1"/>
                </a:solidFill>
                <a:latin typeface="Georgia"/>
                <a:ea typeface="Georgia"/>
                <a:cs typeface="Georgia"/>
                <a:sym typeface="Georgia"/>
              </a:rPr>
              <a:t>Environments</a:t>
            </a:r>
            <a:r>
              <a:rPr lang="zh-TW" sz="1600">
                <a:solidFill>
                  <a:schemeClr val="dk1"/>
                </a:solidFill>
                <a:latin typeface="Georgia"/>
                <a:ea typeface="Georgia"/>
                <a:cs typeface="Georgia"/>
                <a:sym typeface="Georgia"/>
              </a:rPr>
              <a:t>: The environment that the agent interacts with</a:t>
            </a:r>
            <a:endParaRPr sz="1600">
              <a:solidFill>
                <a:schemeClr val="dk1"/>
              </a:solidFill>
              <a:latin typeface="Georgia"/>
              <a:ea typeface="Georgia"/>
              <a:cs typeface="Georgia"/>
              <a:sym typeface="Georgia"/>
            </a:endParaRPr>
          </a:p>
          <a:p>
            <a:pPr indent="-330200" lvl="0" marL="457200" rtl="0" algn="l">
              <a:lnSpc>
                <a:spcPct val="158000"/>
              </a:lnSpc>
              <a:spcBef>
                <a:spcPts val="0"/>
              </a:spcBef>
              <a:spcAft>
                <a:spcPts val="0"/>
              </a:spcAft>
              <a:buClr>
                <a:schemeClr val="dk1"/>
              </a:buClr>
              <a:buSzPts val="1600"/>
              <a:buFont typeface="Georgia"/>
              <a:buChar char="●"/>
            </a:pPr>
            <a:r>
              <a:rPr b="1" lang="zh-TW" sz="1600">
                <a:solidFill>
                  <a:schemeClr val="dk1"/>
                </a:solidFill>
                <a:latin typeface="Georgia"/>
                <a:ea typeface="Georgia"/>
                <a:cs typeface="Georgia"/>
                <a:sym typeface="Georgia"/>
              </a:rPr>
              <a:t>Actions</a:t>
            </a:r>
            <a:r>
              <a:rPr lang="zh-TW" sz="1600">
                <a:solidFill>
                  <a:schemeClr val="dk1"/>
                </a:solidFill>
                <a:latin typeface="Georgia"/>
                <a:ea typeface="Georgia"/>
                <a:cs typeface="Georgia"/>
                <a:sym typeface="Georgia"/>
              </a:rPr>
              <a:t>: The action performed by the agent</a:t>
            </a:r>
            <a:endParaRPr sz="1600">
              <a:solidFill>
                <a:schemeClr val="dk1"/>
              </a:solidFill>
              <a:latin typeface="Georgia"/>
              <a:ea typeface="Georgia"/>
              <a:cs typeface="Georgia"/>
              <a:sym typeface="Georgia"/>
            </a:endParaRPr>
          </a:p>
          <a:p>
            <a:pPr indent="-330200" lvl="0" marL="457200" rtl="0" algn="l">
              <a:lnSpc>
                <a:spcPct val="158000"/>
              </a:lnSpc>
              <a:spcBef>
                <a:spcPts val="0"/>
              </a:spcBef>
              <a:spcAft>
                <a:spcPts val="0"/>
              </a:spcAft>
              <a:buClr>
                <a:schemeClr val="dk1"/>
              </a:buClr>
              <a:buSzPts val="1600"/>
              <a:buFont typeface="Georgia"/>
              <a:buChar char="●"/>
            </a:pPr>
            <a:r>
              <a:rPr b="1" lang="zh-TW" sz="1600">
                <a:solidFill>
                  <a:schemeClr val="dk1"/>
                </a:solidFill>
                <a:latin typeface="Georgia"/>
                <a:ea typeface="Georgia"/>
                <a:cs typeface="Georgia"/>
                <a:sym typeface="Georgia"/>
              </a:rPr>
              <a:t>Observations</a:t>
            </a:r>
            <a:r>
              <a:rPr lang="zh-TW" sz="1600">
                <a:solidFill>
                  <a:schemeClr val="dk1"/>
                </a:solidFill>
                <a:latin typeface="Georgia"/>
                <a:ea typeface="Georgia"/>
                <a:cs typeface="Georgia"/>
                <a:sym typeface="Georgia"/>
              </a:rPr>
              <a:t>: The new states after the actions are carried out</a:t>
            </a:r>
            <a:endParaRPr sz="1600">
              <a:solidFill>
                <a:schemeClr val="dk1"/>
              </a:solidFill>
              <a:latin typeface="Georgia"/>
              <a:ea typeface="Georgia"/>
              <a:cs typeface="Georgia"/>
              <a:sym typeface="Georgia"/>
            </a:endParaRPr>
          </a:p>
          <a:p>
            <a:pPr indent="-330200" lvl="0" marL="457200" rtl="0" algn="l">
              <a:lnSpc>
                <a:spcPct val="158000"/>
              </a:lnSpc>
              <a:spcBef>
                <a:spcPts val="0"/>
              </a:spcBef>
              <a:spcAft>
                <a:spcPts val="0"/>
              </a:spcAft>
              <a:buClr>
                <a:schemeClr val="dk1"/>
              </a:buClr>
              <a:buSzPts val="1600"/>
              <a:buFont typeface="Georgia"/>
              <a:buChar char="●"/>
            </a:pPr>
            <a:r>
              <a:rPr b="1" lang="zh-TW" sz="1600">
                <a:solidFill>
                  <a:schemeClr val="dk1"/>
                </a:solidFill>
                <a:latin typeface="Georgia"/>
                <a:ea typeface="Georgia"/>
                <a:cs typeface="Georgia"/>
                <a:sym typeface="Georgia"/>
              </a:rPr>
              <a:t>Rewards</a:t>
            </a:r>
            <a:r>
              <a:rPr lang="zh-TW" sz="1600">
                <a:solidFill>
                  <a:schemeClr val="dk1"/>
                </a:solidFill>
                <a:latin typeface="Georgia"/>
                <a:ea typeface="Georgia"/>
                <a:cs typeface="Georgia"/>
                <a:sym typeface="Georgia"/>
              </a:rPr>
              <a:t>: The value that the agent tries to maximize during training of the agent</a:t>
            </a:r>
            <a:endParaRPr sz="1600">
              <a:solidFill>
                <a:schemeClr val="dk1"/>
              </a:solidFill>
              <a:latin typeface="Georgia"/>
              <a:ea typeface="Georgia"/>
              <a:cs typeface="Georgia"/>
              <a:sym typeface="Georgia"/>
            </a:endParaRPr>
          </a:p>
          <a:p>
            <a:pPr indent="0" lvl="0" marL="0" rtl="0" algn="l">
              <a:spcBef>
                <a:spcPts val="0"/>
              </a:spcBef>
              <a:spcAft>
                <a:spcPts val="160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Reinforcement learning</a:t>
            </a:r>
            <a:endParaRPr/>
          </a:p>
        </p:txBody>
      </p:sp>
      <p:sp>
        <p:nvSpPr>
          <p:cNvPr id="341" name="Google Shape;341;p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42" name="Google Shape;342;p56"/>
          <p:cNvPicPr preferRelativeResize="0"/>
          <p:nvPr/>
        </p:nvPicPr>
        <p:blipFill rotWithShape="1">
          <a:blip r:embed="rId3">
            <a:alphaModFix/>
          </a:blip>
          <a:srcRect b="21168" l="0" r="69905" t="10389"/>
          <a:stretch/>
        </p:blipFill>
        <p:spPr>
          <a:xfrm>
            <a:off x="1618675" y="1073200"/>
            <a:ext cx="6013102" cy="39378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Q-learning (Value-based)</a:t>
            </a:r>
            <a:endParaRPr/>
          </a:p>
        </p:txBody>
      </p:sp>
      <p:sp>
        <p:nvSpPr>
          <p:cNvPr id="348" name="Google Shape;348;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zh-TW" sz="1050">
                <a:solidFill>
                  <a:srgbClr val="222222"/>
                </a:solidFill>
                <a:highlight>
                  <a:srgbClr val="FFFFFF"/>
                </a:highlight>
              </a:rPr>
              <a:t> </a:t>
            </a:r>
            <a:endParaRPr sz="1400">
              <a:solidFill>
                <a:srgbClr val="000000"/>
              </a:solidFill>
            </a:endParaRPr>
          </a:p>
          <a:p>
            <a:pPr indent="0" lvl="0" marL="0" rtl="0" algn="l">
              <a:lnSpc>
                <a:spcPct val="100000"/>
              </a:lnSpc>
              <a:spcBef>
                <a:spcPts val="0"/>
              </a:spcBef>
              <a:spcAft>
                <a:spcPts val="0"/>
              </a:spcAft>
              <a:buNone/>
            </a:pPr>
            <a:r>
              <a:rPr lang="zh-TW" sz="1050">
                <a:solidFill>
                  <a:srgbClr val="222222"/>
                </a:solidFill>
                <a:highlight>
                  <a:srgbClr val="FFFFFF"/>
                </a:highlight>
              </a:rPr>
              <a:t> </a:t>
            </a:r>
            <a:endParaRPr sz="1400">
              <a:solidFill>
                <a:srgbClr val="000000"/>
              </a:solidFill>
            </a:endParaRPr>
          </a:p>
          <a:p>
            <a:pPr indent="0" lvl="0" marL="0" rtl="0" algn="l">
              <a:spcBef>
                <a:spcPts val="0"/>
              </a:spcBef>
              <a:spcAft>
                <a:spcPts val="1600"/>
              </a:spcAft>
              <a:buNone/>
            </a:pPr>
            <a:r>
              <a:t/>
            </a:r>
            <a:endParaRPr/>
          </a:p>
        </p:txBody>
      </p:sp>
      <p:pic>
        <p:nvPicPr>
          <p:cNvPr id="349" name="Google Shape;349;p57"/>
          <p:cNvPicPr preferRelativeResize="0"/>
          <p:nvPr/>
        </p:nvPicPr>
        <p:blipFill>
          <a:blip r:embed="rId3">
            <a:alphaModFix/>
          </a:blip>
          <a:stretch>
            <a:fillRect/>
          </a:stretch>
        </p:blipFill>
        <p:spPr>
          <a:xfrm>
            <a:off x="0" y="2408051"/>
            <a:ext cx="8965375" cy="1114675"/>
          </a:xfrm>
          <a:prstGeom prst="rect">
            <a:avLst/>
          </a:prstGeom>
          <a:noFill/>
          <a:ln>
            <a:noFill/>
          </a:ln>
        </p:spPr>
      </p:pic>
      <p:pic>
        <p:nvPicPr>
          <p:cNvPr id="350" name="Google Shape;350;p57"/>
          <p:cNvPicPr preferRelativeResize="0"/>
          <p:nvPr/>
        </p:nvPicPr>
        <p:blipFill>
          <a:blip r:embed="rId4">
            <a:alphaModFix/>
          </a:blip>
          <a:stretch>
            <a:fillRect/>
          </a:stretch>
        </p:blipFill>
        <p:spPr>
          <a:xfrm>
            <a:off x="423650" y="1598710"/>
            <a:ext cx="2071625" cy="4315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57" name="Google Shape;357;p58"/>
          <p:cNvPicPr preferRelativeResize="0"/>
          <p:nvPr/>
        </p:nvPicPr>
        <p:blipFill>
          <a:blip r:embed="rId3">
            <a:alphaModFix/>
          </a:blip>
          <a:stretch>
            <a:fillRect/>
          </a:stretch>
        </p:blipFill>
        <p:spPr>
          <a:xfrm>
            <a:off x="2040750" y="0"/>
            <a:ext cx="5062500" cy="51435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Artificial neural network</a:t>
            </a:r>
            <a:endParaRPr/>
          </a:p>
        </p:txBody>
      </p:sp>
      <p:sp>
        <p:nvSpPr>
          <p:cNvPr id="363" name="Google Shape;363;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64" name="Google Shape;364;p59"/>
          <p:cNvPicPr preferRelativeResize="0"/>
          <p:nvPr/>
        </p:nvPicPr>
        <p:blipFill rotWithShape="1">
          <a:blip r:embed="rId3">
            <a:alphaModFix/>
          </a:blip>
          <a:srcRect b="20564" l="30945" r="39930" t="-9012"/>
          <a:stretch/>
        </p:blipFill>
        <p:spPr>
          <a:xfrm>
            <a:off x="1892925" y="445025"/>
            <a:ext cx="5358150" cy="46860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pic>
        <p:nvPicPr>
          <p:cNvPr id="369" name="Google Shape;369;p60"/>
          <p:cNvPicPr preferRelativeResize="0"/>
          <p:nvPr/>
        </p:nvPicPr>
        <p:blipFill rotWithShape="1">
          <a:blip r:embed="rId3">
            <a:alphaModFix/>
          </a:blip>
          <a:srcRect b="21470" l="60596" r="715" t="3352"/>
          <a:stretch/>
        </p:blipFill>
        <p:spPr>
          <a:xfrm>
            <a:off x="486875" y="124688"/>
            <a:ext cx="8563152" cy="4791575"/>
          </a:xfrm>
          <a:prstGeom prst="rect">
            <a:avLst/>
          </a:prstGeom>
          <a:noFill/>
          <a:ln>
            <a:noFill/>
          </a:ln>
        </p:spPr>
      </p:pic>
      <p:sp>
        <p:nvSpPr>
          <p:cNvPr id="370" name="Google Shape;370;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Deep RL</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pic>
        <p:nvPicPr>
          <p:cNvPr id="375" name="Google Shape;375;p61"/>
          <p:cNvPicPr preferRelativeResize="0"/>
          <p:nvPr/>
        </p:nvPicPr>
        <p:blipFill>
          <a:blip r:embed="rId3">
            <a:alphaModFix/>
          </a:blip>
          <a:stretch>
            <a:fillRect/>
          </a:stretch>
        </p:blipFill>
        <p:spPr>
          <a:xfrm>
            <a:off x="2089375" y="1076225"/>
            <a:ext cx="5380558" cy="3803125"/>
          </a:xfrm>
          <a:prstGeom prst="rect">
            <a:avLst/>
          </a:prstGeom>
          <a:noFill/>
          <a:ln>
            <a:noFill/>
          </a:ln>
        </p:spPr>
      </p:pic>
      <p:sp>
        <p:nvSpPr>
          <p:cNvPr id="376" name="Google Shape;376;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Q-learning (Tabular)</a:t>
            </a:r>
            <a:endParaRPr/>
          </a:p>
        </p:txBody>
      </p:sp>
      <p:sp>
        <p:nvSpPr>
          <p:cNvPr id="377" name="Google Shape;377;p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Several other problems in communications and networking such as cyber-physical attacks, interference management, and data offloading can be modeled as games, e.g., the non-cooperative game. </a:t>
            </a:r>
            <a:br>
              <a:rPr lang="zh-TW"/>
            </a:br>
            <a:r>
              <a:rPr lang="zh-TW"/>
              <a:t>DRL has been recently used as an efficient tool to solve the games, e.g., finding the Nash equilibrium, without the complete information.</a:t>
            </a:r>
            <a:endParaRPr/>
          </a:p>
          <a:p>
            <a:pPr indent="0" lvl="0" marL="0" rtl="0" algn="l">
              <a:spcBef>
                <a:spcPts val="1600"/>
              </a:spcBef>
              <a:spcAft>
                <a:spcPts val="160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pic>
        <p:nvPicPr>
          <p:cNvPr id="382" name="Google Shape;382;p62"/>
          <p:cNvPicPr preferRelativeResize="0"/>
          <p:nvPr/>
        </p:nvPicPr>
        <p:blipFill>
          <a:blip r:embed="rId3">
            <a:alphaModFix/>
          </a:blip>
          <a:stretch>
            <a:fillRect/>
          </a:stretch>
        </p:blipFill>
        <p:spPr>
          <a:xfrm>
            <a:off x="1547938" y="363050"/>
            <a:ext cx="6372225" cy="4724400"/>
          </a:xfrm>
          <a:prstGeom prst="rect">
            <a:avLst/>
          </a:prstGeom>
          <a:noFill/>
          <a:ln>
            <a:noFill/>
          </a:ln>
        </p:spPr>
      </p:pic>
      <p:sp>
        <p:nvSpPr>
          <p:cNvPr id="383" name="Google Shape;383;p62"/>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highlight>
                  <a:srgbClr val="FFFFFF"/>
                </a:highlight>
              </a:rPr>
              <a:t>Deep Q-Learning</a:t>
            </a:r>
            <a:endParaRPr/>
          </a:p>
        </p:txBody>
      </p:sp>
      <p:sp>
        <p:nvSpPr>
          <p:cNvPr id="384" name="Google Shape;384;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91" name="Google Shape;391;p63"/>
          <p:cNvPicPr preferRelativeResize="0"/>
          <p:nvPr/>
        </p:nvPicPr>
        <p:blipFill>
          <a:blip r:embed="rId3">
            <a:alphaModFix/>
          </a:blip>
          <a:stretch>
            <a:fillRect/>
          </a:stretch>
        </p:blipFill>
        <p:spPr>
          <a:xfrm>
            <a:off x="1404938" y="514350"/>
            <a:ext cx="6334125" cy="41148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98" name="Google Shape;398;p64"/>
          <p:cNvPicPr preferRelativeResize="0"/>
          <p:nvPr/>
        </p:nvPicPr>
        <p:blipFill>
          <a:blip r:embed="rId3">
            <a:alphaModFix/>
          </a:blip>
          <a:stretch>
            <a:fillRect/>
          </a:stretch>
        </p:blipFill>
        <p:spPr>
          <a:xfrm>
            <a:off x="1146572" y="0"/>
            <a:ext cx="6850856" cy="51435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05" name="Google Shape;405;p65"/>
          <p:cNvPicPr preferRelativeResize="0"/>
          <p:nvPr/>
        </p:nvPicPr>
        <p:blipFill>
          <a:blip r:embed="rId3">
            <a:alphaModFix/>
          </a:blip>
          <a:stretch>
            <a:fillRect/>
          </a:stretch>
        </p:blipFill>
        <p:spPr>
          <a:xfrm>
            <a:off x="1143000" y="0"/>
            <a:ext cx="6858000" cy="51435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12" name="Google Shape;412;p66"/>
          <p:cNvPicPr preferRelativeResize="0"/>
          <p:nvPr/>
        </p:nvPicPr>
        <p:blipFill>
          <a:blip r:embed="rId3">
            <a:alphaModFix/>
          </a:blip>
          <a:stretch>
            <a:fillRect/>
          </a:stretch>
        </p:blipFill>
        <p:spPr>
          <a:xfrm>
            <a:off x="1561540" y="0"/>
            <a:ext cx="6020920" cy="51435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19" name="Google Shape;419;p67"/>
          <p:cNvPicPr preferRelativeResize="0"/>
          <p:nvPr/>
        </p:nvPicPr>
        <p:blipFill>
          <a:blip r:embed="rId3">
            <a:alphaModFix/>
          </a:blip>
          <a:stretch>
            <a:fillRect/>
          </a:stretch>
        </p:blipFill>
        <p:spPr>
          <a:xfrm>
            <a:off x="1896171" y="0"/>
            <a:ext cx="5351658" cy="51435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26" name="Google Shape;426;p68"/>
          <p:cNvPicPr preferRelativeResize="0"/>
          <p:nvPr/>
        </p:nvPicPr>
        <p:blipFill>
          <a:blip r:embed="rId3">
            <a:alphaModFix/>
          </a:blip>
          <a:stretch>
            <a:fillRect/>
          </a:stretch>
        </p:blipFill>
        <p:spPr>
          <a:xfrm>
            <a:off x="0" y="43703"/>
            <a:ext cx="9143999" cy="505609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6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TW" sz="3600"/>
              <a:t>Deep Reinforcement Learning for User Association and Resource Allocation in Heterogeneous Networks</a:t>
            </a:r>
            <a:endParaRPr sz="3600"/>
          </a:p>
        </p:txBody>
      </p:sp>
      <p:sp>
        <p:nvSpPr>
          <p:cNvPr id="432" name="Google Shape;432;p6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sz="2400">
                <a:solidFill>
                  <a:srgbClr val="000000"/>
                </a:solidFill>
                <a:highlight>
                  <a:srgbClr val="FFFFFF"/>
                </a:highlight>
              </a:rPr>
              <a:t>2018 IEEE Global Communications Conference (GLOBECOM)</a:t>
            </a:r>
            <a:endParaRPr sz="24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70"/>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Scenario</a:t>
            </a:r>
            <a:endParaRPr/>
          </a:p>
        </p:txBody>
      </p:sp>
      <p:sp>
        <p:nvSpPr>
          <p:cNvPr id="438" name="Google Shape;438;p70"/>
          <p:cNvSpPr txBox="1"/>
          <p:nvPr>
            <p:ph idx="1" type="body"/>
          </p:nvPr>
        </p:nvSpPr>
        <p:spPr>
          <a:xfrm>
            <a:off x="311700" y="497075"/>
            <a:ext cx="8520600" cy="3767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C</a:t>
            </a:r>
            <a:r>
              <a:rPr lang="zh-TW"/>
              <a:t>onsider a HetNet which consists of multiple users and BSs including macro base stations and femto base stations. The BSs share a set of orthogonal channels, and the users are randomly located in the network. </a:t>
            </a:r>
            <a:endParaRPr/>
          </a:p>
          <a:p>
            <a:pPr indent="0" lvl="0" marL="0" rtl="0" algn="l">
              <a:spcBef>
                <a:spcPts val="1600"/>
              </a:spcBef>
              <a:spcAft>
                <a:spcPts val="1600"/>
              </a:spcAft>
              <a:buNone/>
            </a:pPr>
            <a:r>
              <a:t/>
            </a:r>
            <a:endParaRPr/>
          </a:p>
        </p:txBody>
      </p:sp>
      <p:pic>
        <p:nvPicPr>
          <p:cNvPr id="439" name="Google Shape;439;p70"/>
          <p:cNvPicPr preferRelativeResize="0"/>
          <p:nvPr/>
        </p:nvPicPr>
        <p:blipFill>
          <a:blip r:embed="rId3">
            <a:alphaModFix/>
          </a:blip>
          <a:stretch>
            <a:fillRect/>
          </a:stretch>
        </p:blipFill>
        <p:spPr>
          <a:xfrm>
            <a:off x="388600" y="1612750"/>
            <a:ext cx="5508526" cy="353075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71"/>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Scenario</a:t>
            </a:r>
            <a:endParaRPr/>
          </a:p>
        </p:txBody>
      </p:sp>
      <p:sp>
        <p:nvSpPr>
          <p:cNvPr id="445" name="Google Shape;445;p71"/>
          <p:cNvSpPr txBox="1"/>
          <p:nvPr>
            <p:ph idx="1" type="body"/>
          </p:nvPr>
        </p:nvSpPr>
        <p:spPr>
          <a:xfrm>
            <a:off x="311700" y="497075"/>
            <a:ext cx="8520600" cy="3767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Consider a HetNet which consists of multiple users and BSs including macro base stations and femto base stations. The BSs share a set of orthogonal channels, and the users are randomly located in the network. </a:t>
            </a:r>
            <a:endParaRPr/>
          </a:p>
          <a:p>
            <a:pPr indent="-342900" lvl="0" marL="457200" rtl="0" algn="l">
              <a:spcBef>
                <a:spcPts val="0"/>
              </a:spcBef>
              <a:spcAft>
                <a:spcPts val="0"/>
              </a:spcAft>
              <a:buSzPts val="1800"/>
              <a:buChar char="●"/>
            </a:pPr>
            <a:r>
              <a:rPr lang="zh-TW"/>
              <a:t>The problem of each user is to select </a:t>
            </a:r>
            <a:r>
              <a:rPr lang="zh-TW">
                <a:solidFill>
                  <a:srgbClr val="FF0000"/>
                </a:solidFill>
              </a:rPr>
              <a:t>one BS</a:t>
            </a:r>
            <a:r>
              <a:rPr lang="zh-TW"/>
              <a:t> and </a:t>
            </a:r>
            <a:r>
              <a:rPr lang="zh-TW">
                <a:solidFill>
                  <a:srgbClr val="FF0000"/>
                </a:solidFill>
              </a:rPr>
              <a:t>a channel</a:t>
            </a:r>
            <a:r>
              <a:rPr lang="zh-TW"/>
              <a:t> to maximize its data rate while guaranteeing that the SINR of the user is higher than a minimum QoS requirement.</a:t>
            </a:r>
            <a:endParaRPr/>
          </a:p>
        </p:txBody>
      </p:sp>
      <p:pic>
        <p:nvPicPr>
          <p:cNvPr id="446" name="Google Shape;446;p71"/>
          <p:cNvPicPr preferRelativeResize="0"/>
          <p:nvPr/>
        </p:nvPicPr>
        <p:blipFill rotWithShape="1">
          <a:blip r:embed="rId3">
            <a:alphaModFix/>
          </a:blip>
          <a:srcRect b="0" l="0" r="1506" t="4196"/>
          <a:stretch/>
        </p:blipFill>
        <p:spPr>
          <a:xfrm>
            <a:off x="4406025" y="2271450"/>
            <a:ext cx="4681200" cy="2872050"/>
          </a:xfrm>
          <a:prstGeom prst="rect">
            <a:avLst/>
          </a:prstGeom>
          <a:noFill/>
          <a:ln>
            <a:noFill/>
          </a:ln>
        </p:spPr>
      </p:pic>
      <p:pic>
        <p:nvPicPr>
          <p:cNvPr id="447" name="Google Shape;447;p71"/>
          <p:cNvPicPr preferRelativeResize="0"/>
          <p:nvPr/>
        </p:nvPicPr>
        <p:blipFill>
          <a:blip r:embed="rId4">
            <a:alphaModFix/>
          </a:blip>
          <a:stretch>
            <a:fillRect/>
          </a:stretch>
        </p:blipFill>
        <p:spPr>
          <a:xfrm>
            <a:off x="352850" y="2515837"/>
            <a:ext cx="4099549" cy="2627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6" name="Google Shape;86;p18"/>
          <p:cNvPicPr preferRelativeResize="0"/>
          <p:nvPr/>
        </p:nvPicPr>
        <p:blipFill>
          <a:blip r:embed="rId3">
            <a:alphaModFix/>
          </a:blip>
          <a:stretch>
            <a:fillRect/>
          </a:stretch>
        </p:blipFill>
        <p:spPr>
          <a:xfrm>
            <a:off x="833438" y="276225"/>
            <a:ext cx="7781925" cy="48958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72"/>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b="1" lang="zh-TW">
                <a:solidFill>
                  <a:srgbClr val="333333"/>
                </a:solidFill>
                <a:latin typeface="Georgia"/>
                <a:ea typeface="Georgia"/>
                <a:cs typeface="Georgia"/>
                <a:sym typeface="Georgia"/>
              </a:rPr>
              <a:t>System Model</a:t>
            </a:r>
            <a:endParaRPr b="1">
              <a:solidFill>
                <a:srgbClr val="333333"/>
              </a:solidFill>
              <a:latin typeface="Georgia"/>
              <a:ea typeface="Georgia"/>
              <a:cs typeface="Georgia"/>
              <a:sym typeface="Georgia"/>
            </a:endParaRPr>
          </a:p>
          <a:p>
            <a:pPr indent="0" lvl="0" marL="0" rtl="0" algn="l">
              <a:spcBef>
                <a:spcPts val="800"/>
              </a:spcBef>
              <a:spcAft>
                <a:spcPts val="0"/>
              </a:spcAft>
              <a:buNone/>
            </a:pPr>
            <a:r>
              <a:t/>
            </a:r>
            <a:endParaRPr/>
          </a:p>
        </p:txBody>
      </p:sp>
      <p:sp>
        <p:nvSpPr>
          <p:cNvPr id="453" name="Google Shape;453;p72"/>
          <p:cNvSpPr txBox="1"/>
          <p:nvPr>
            <p:ph idx="1" type="body"/>
          </p:nvPr>
        </p:nvSpPr>
        <p:spPr>
          <a:xfrm>
            <a:off x="311700" y="695400"/>
            <a:ext cx="8520600" cy="444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zh-TW">
                <a:solidFill>
                  <a:srgbClr val="000000"/>
                </a:solidFill>
              </a:rPr>
              <a:t>The Set of all BSs is denoted as</a:t>
            </a:r>
            <a:endParaRPr>
              <a:solidFill>
                <a:srgbClr val="000000"/>
              </a:solidFill>
            </a:endParaRPr>
          </a:p>
          <a:p>
            <a:pPr indent="0" lvl="0" marL="914400" rtl="0" algn="l">
              <a:spcBef>
                <a:spcPts val="1600"/>
              </a:spcBef>
              <a:spcAft>
                <a:spcPts val="0"/>
              </a:spcAft>
              <a:buNone/>
            </a:pPr>
            <a:r>
              <a:t/>
            </a:r>
            <a:endParaRPr>
              <a:solidFill>
                <a:srgbClr val="000000"/>
              </a:solidFill>
            </a:endParaRPr>
          </a:p>
          <a:p>
            <a:pPr indent="-342900" lvl="0" marL="457200" rtl="0" algn="l">
              <a:spcBef>
                <a:spcPts val="1600"/>
              </a:spcBef>
              <a:spcAft>
                <a:spcPts val="0"/>
              </a:spcAft>
              <a:buClr>
                <a:srgbClr val="000000"/>
              </a:buClr>
              <a:buSzPts val="1800"/>
              <a:buChar char="●"/>
            </a:pPr>
            <a:r>
              <a:rPr lang="zh-TW">
                <a:solidFill>
                  <a:srgbClr val="000000"/>
                </a:solidFill>
                <a:highlight>
                  <a:srgbClr val="FFFFFF"/>
                </a:highlight>
                <a:latin typeface="Georgia"/>
                <a:ea typeface="Georgia"/>
                <a:cs typeface="Georgia"/>
                <a:sym typeface="Georgia"/>
              </a:rPr>
              <a:t>all BSs operate on </a:t>
            </a:r>
            <a:r>
              <a:rPr b="1" i="1" lang="zh-TW">
                <a:solidFill>
                  <a:srgbClr val="000000"/>
                </a:solidFill>
              </a:rPr>
              <a:t>K</a:t>
            </a:r>
            <a:r>
              <a:rPr lang="zh-TW">
                <a:solidFill>
                  <a:srgbClr val="000000"/>
                </a:solidFill>
              </a:rPr>
              <a:t> shared orthogonal channels</a:t>
            </a:r>
            <a:endParaRPr>
              <a:solidFill>
                <a:srgbClr val="000000"/>
              </a:solidFill>
            </a:endParaRPr>
          </a:p>
          <a:p>
            <a:pPr indent="-342900" lvl="0" marL="457200" rtl="0" algn="l">
              <a:spcBef>
                <a:spcPts val="0"/>
              </a:spcBef>
              <a:spcAft>
                <a:spcPts val="0"/>
              </a:spcAft>
              <a:buClr>
                <a:srgbClr val="000000"/>
              </a:buClr>
              <a:buSzPts val="1800"/>
              <a:buChar char="●"/>
            </a:pPr>
            <a:r>
              <a:rPr lang="zh-TW">
                <a:solidFill>
                  <a:srgbClr val="000000"/>
                </a:solidFill>
                <a:highlight>
                  <a:srgbClr val="FFFFFF"/>
                </a:highlight>
                <a:latin typeface="Georgia"/>
                <a:ea typeface="Georgia"/>
                <a:cs typeface="Georgia"/>
                <a:sym typeface="Georgia"/>
              </a:rPr>
              <a:t>serve</a:t>
            </a:r>
            <a:r>
              <a:rPr lang="zh-TW">
                <a:solidFill>
                  <a:srgbClr val="000000"/>
                </a:solidFill>
                <a:highlight>
                  <a:srgbClr val="FFFFFF"/>
                </a:highlight>
                <a:latin typeface="Georgia"/>
                <a:ea typeface="Georgia"/>
                <a:cs typeface="Georgia"/>
                <a:sym typeface="Georgia"/>
              </a:rPr>
              <a:t> </a:t>
            </a:r>
            <a:r>
              <a:rPr b="1" i="1" lang="zh-TW">
                <a:solidFill>
                  <a:srgbClr val="000000"/>
                </a:solidFill>
              </a:rPr>
              <a:t>N</a:t>
            </a:r>
            <a:r>
              <a:rPr lang="zh-TW">
                <a:solidFill>
                  <a:srgbClr val="000000"/>
                </a:solidFill>
              </a:rPr>
              <a:t> UEs</a:t>
            </a:r>
            <a:endParaRPr>
              <a:solidFill>
                <a:srgbClr val="000000"/>
              </a:solidFill>
            </a:endParaRPr>
          </a:p>
          <a:p>
            <a:pPr indent="0" lvl="0" marL="0" rtl="0" algn="l">
              <a:spcBef>
                <a:spcPts val="1600"/>
              </a:spcBef>
              <a:spcAft>
                <a:spcPts val="1600"/>
              </a:spcAft>
              <a:buNone/>
            </a:pPr>
            <a:r>
              <a:t/>
            </a:r>
            <a:endParaRPr>
              <a:solidFill>
                <a:srgbClr val="000000"/>
              </a:solidFill>
              <a:highlight>
                <a:srgbClr val="FFFFFF"/>
              </a:highlight>
              <a:latin typeface="Georgia"/>
              <a:ea typeface="Georgia"/>
              <a:cs typeface="Georgia"/>
              <a:sym typeface="Georgia"/>
            </a:endParaRPr>
          </a:p>
        </p:txBody>
      </p:sp>
      <p:pic>
        <p:nvPicPr>
          <p:cNvPr id="454" name="Google Shape;454;p72"/>
          <p:cNvPicPr preferRelativeResize="0"/>
          <p:nvPr/>
        </p:nvPicPr>
        <p:blipFill>
          <a:blip r:embed="rId3">
            <a:alphaModFix/>
          </a:blip>
          <a:stretch>
            <a:fillRect/>
          </a:stretch>
        </p:blipFill>
        <p:spPr>
          <a:xfrm>
            <a:off x="868900" y="1202925"/>
            <a:ext cx="7210200" cy="3265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Google Shape;459;p73"/>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b="1" lang="zh-TW">
                <a:solidFill>
                  <a:srgbClr val="333333"/>
                </a:solidFill>
                <a:latin typeface="Georgia"/>
                <a:ea typeface="Georgia"/>
                <a:cs typeface="Georgia"/>
                <a:sym typeface="Georgia"/>
              </a:rPr>
              <a:t>System Model</a:t>
            </a:r>
            <a:endParaRPr b="1">
              <a:solidFill>
                <a:srgbClr val="333333"/>
              </a:solidFill>
              <a:latin typeface="Georgia"/>
              <a:ea typeface="Georgia"/>
              <a:cs typeface="Georgia"/>
              <a:sym typeface="Georgia"/>
            </a:endParaRPr>
          </a:p>
          <a:p>
            <a:pPr indent="0" lvl="0" marL="0" rtl="0" algn="l">
              <a:spcBef>
                <a:spcPts val="800"/>
              </a:spcBef>
              <a:spcAft>
                <a:spcPts val="0"/>
              </a:spcAft>
              <a:buNone/>
            </a:pPr>
            <a:r>
              <a:t/>
            </a:r>
            <a:endParaRPr/>
          </a:p>
        </p:txBody>
      </p:sp>
      <p:sp>
        <p:nvSpPr>
          <p:cNvPr id="460" name="Google Shape;460;p73"/>
          <p:cNvSpPr txBox="1"/>
          <p:nvPr>
            <p:ph idx="1" type="body"/>
          </p:nvPr>
        </p:nvSpPr>
        <p:spPr>
          <a:xfrm>
            <a:off x="311700" y="695400"/>
            <a:ext cx="8520600" cy="444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zh-TW">
                <a:solidFill>
                  <a:srgbClr val="000000"/>
                </a:solidFill>
              </a:rPr>
              <a:t>The Set of all BSs is denoted as</a:t>
            </a:r>
            <a:endParaRPr>
              <a:solidFill>
                <a:srgbClr val="000000"/>
              </a:solidFill>
            </a:endParaRPr>
          </a:p>
          <a:p>
            <a:pPr indent="0" lvl="0" marL="914400" rtl="0" algn="l">
              <a:spcBef>
                <a:spcPts val="1600"/>
              </a:spcBef>
              <a:spcAft>
                <a:spcPts val="0"/>
              </a:spcAft>
              <a:buNone/>
            </a:pPr>
            <a:r>
              <a:t/>
            </a:r>
            <a:endParaRPr>
              <a:solidFill>
                <a:srgbClr val="000000"/>
              </a:solidFill>
            </a:endParaRPr>
          </a:p>
          <a:p>
            <a:pPr indent="-342900" lvl="0" marL="457200" rtl="0" algn="l">
              <a:spcBef>
                <a:spcPts val="1600"/>
              </a:spcBef>
              <a:spcAft>
                <a:spcPts val="0"/>
              </a:spcAft>
              <a:buClr>
                <a:srgbClr val="000000"/>
              </a:buClr>
              <a:buSzPts val="1800"/>
              <a:buChar char="●"/>
            </a:pPr>
            <a:r>
              <a:rPr lang="zh-TW">
                <a:solidFill>
                  <a:srgbClr val="000000"/>
                </a:solidFill>
                <a:highlight>
                  <a:srgbClr val="FFFFFF"/>
                </a:highlight>
                <a:latin typeface="Georgia"/>
                <a:ea typeface="Georgia"/>
                <a:cs typeface="Georgia"/>
                <a:sym typeface="Georgia"/>
              </a:rPr>
              <a:t>all BSs operate on </a:t>
            </a:r>
            <a:r>
              <a:rPr b="1" i="1" lang="zh-TW">
                <a:solidFill>
                  <a:srgbClr val="000000"/>
                </a:solidFill>
              </a:rPr>
              <a:t>K</a:t>
            </a:r>
            <a:r>
              <a:rPr lang="zh-TW">
                <a:solidFill>
                  <a:srgbClr val="000000"/>
                </a:solidFill>
              </a:rPr>
              <a:t> shared orthogonal channels</a:t>
            </a:r>
            <a:endParaRPr>
              <a:solidFill>
                <a:srgbClr val="000000"/>
              </a:solidFill>
            </a:endParaRPr>
          </a:p>
          <a:p>
            <a:pPr indent="-342900" lvl="0" marL="457200" rtl="0" algn="l">
              <a:spcBef>
                <a:spcPts val="0"/>
              </a:spcBef>
              <a:spcAft>
                <a:spcPts val="0"/>
              </a:spcAft>
              <a:buClr>
                <a:srgbClr val="000000"/>
              </a:buClr>
              <a:buSzPts val="1800"/>
              <a:buChar char="●"/>
            </a:pPr>
            <a:r>
              <a:rPr lang="zh-TW">
                <a:solidFill>
                  <a:srgbClr val="000000"/>
                </a:solidFill>
                <a:highlight>
                  <a:srgbClr val="FFFFFF"/>
                </a:highlight>
                <a:latin typeface="Georgia"/>
                <a:ea typeface="Georgia"/>
                <a:cs typeface="Georgia"/>
                <a:sym typeface="Georgia"/>
              </a:rPr>
              <a:t>serve </a:t>
            </a:r>
            <a:r>
              <a:rPr b="1" i="1" lang="zh-TW">
                <a:solidFill>
                  <a:srgbClr val="000000"/>
                </a:solidFill>
              </a:rPr>
              <a:t>N</a:t>
            </a:r>
            <a:r>
              <a:rPr lang="zh-TW">
                <a:solidFill>
                  <a:srgbClr val="000000"/>
                </a:solidFill>
              </a:rPr>
              <a:t> UEs</a:t>
            </a:r>
            <a:endParaRPr>
              <a:solidFill>
                <a:srgbClr val="000000"/>
              </a:solidFill>
            </a:endParaRPr>
          </a:p>
          <a:p>
            <a:pPr indent="-342900" lvl="0" marL="457200" rtl="0" algn="l">
              <a:spcBef>
                <a:spcPts val="0"/>
              </a:spcBef>
              <a:spcAft>
                <a:spcPts val="0"/>
              </a:spcAft>
              <a:buClr>
                <a:srgbClr val="000000"/>
              </a:buClr>
              <a:buSzPts val="1800"/>
              <a:buChar char="●"/>
            </a:pPr>
            <a:r>
              <a:rPr lang="zh-TW">
                <a:solidFill>
                  <a:srgbClr val="000000"/>
                </a:solidFill>
                <a:highlight>
                  <a:srgbClr val="FFFFFF"/>
                </a:highlight>
                <a:latin typeface="Georgia"/>
                <a:ea typeface="Georgia"/>
                <a:cs typeface="Georgia"/>
                <a:sym typeface="Georgia"/>
              </a:rPr>
              <a:t>Each UE can only select at most one BS at any time.</a:t>
            </a:r>
            <a:endParaRPr>
              <a:solidFill>
                <a:srgbClr val="000000"/>
              </a:solidFill>
              <a:highlight>
                <a:srgbClr val="FFFFFF"/>
              </a:highlight>
              <a:latin typeface="Georgia"/>
              <a:ea typeface="Georgia"/>
              <a:cs typeface="Georgia"/>
              <a:sym typeface="Georgia"/>
            </a:endParaRPr>
          </a:p>
          <a:p>
            <a:pPr indent="0" lvl="0" marL="457200" rtl="0" algn="l">
              <a:spcBef>
                <a:spcPts val="1600"/>
              </a:spcBef>
              <a:spcAft>
                <a:spcPts val="0"/>
              </a:spcAft>
              <a:buNone/>
            </a:pPr>
            <a:r>
              <a:t/>
            </a:r>
            <a:endParaRPr>
              <a:solidFill>
                <a:srgbClr val="000000"/>
              </a:solidFill>
              <a:highlight>
                <a:srgbClr val="FFFFFF"/>
              </a:highlight>
              <a:latin typeface="Georgia"/>
              <a:ea typeface="Georgia"/>
              <a:cs typeface="Georgia"/>
              <a:sym typeface="Georgia"/>
            </a:endParaRPr>
          </a:p>
          <a:p>
            <a:pPr indent="-342900" lvl="0" marL="457200" rtl="0" algn="l">
              <a:spcBef>
                <a:spcPts val="0"/>
              </a:spcBef>
              <a:spcAft>
                <a:spcPts val="0"/>
              </a:spcAft>
              <a:buClr>
                <a:srgbClr val="000000"/>
              </a:buClr>
              <a:buSzPts val="1800"/>
              <a:buFont typeface="Georgia"/>
              <a:buChar char="●"/>
            </a:pPr>
            <a:r>
              <a:rPr lang="zh-TW">
                <a:solidFill>
                  <a:srgbClr val="000000"/>
                </a:solidFill>
                <a:highlight>
                  <a:srgbClr val="FFFFFF"/>
                </a:highlight>
                <a:latin typeface="Georgia"/>
                <a:ea typeface="Georgia"/>
                <a:cs typeface="Georgia"/>
                <a:sym typeface="Georgia"/>
              </a:rPr>
              <a:t>Each UE can only access to no more than one channel. </a:t>
            </a:r>
            <a:endParaRPr>
              <a:solidFill>
                <a:srgbClr val="000000"/>
              </a:solidFill>
              <a:highlight>
                <a:srgbClr val="FFFFFF"/>
              </a:highlight>
              <a:latin typeface="Georgia"/>
              <a:ea typeface="Georgia"/>
              <a:cs typeface="Georgia"/>
              <a:sym typeface="Georgia"/>
            </a:endParaRPr>
          </a:p>
          <a:p>
            <a:pPr indent="0" lvl="0" marL="457200" rtl="0" algn="l">
              <a:spcBef>
                <a:spcPts val="0"/>
              </a:spcBef>
              <a:spcAft>
                <a:spcPts val="0"/>
              </a:spcAft>
              <a:buNone/>
            </a:pPr>
            <a:r>
              <a:t/>
            </a:r>
            <a:endParaRPr>
              <a:solidFill>
                <a:srgbClr val="000000"/>
              </a:solidFill>
              <a:highlight>
                <a:srgbClr val="FFFFFF"/>
              </a:highlight>
              <a:latin typeface="Georgia"/>
              <a:ea typeface="Georgia"/>
              <a:cs typeface="Georgia"/>
              <a:sym typeface="Georgia"/>
            </a:endParaRPr>
          </a:p>
        </p:txBody>
      </p:sp>
      <p:pic>
        <p:nvPicPr>
          <p:cNvPr id="461" name="Google Shape;461;p73"/>
          <p:cNvPicPr preferRelativeResize="0"/>
          <p:nvPr/>
        </p:nvPicPr>
        <p:blipFill>
          <a:blip r:embed="rId3">
            <a:alphaModFix/>
          </a:blip>
          <a:stretch>
            <a:fillRect/>
          </a:stretch>
        </p:blipFill>
        <p:spPr>
          <a:xfrm>
            <a:off x="868900" y="1202925"/>
            <a:ext cx="7210200" cy="326500"/>
          </a:xfrm>
          <a:prstGeom prst="rect">
            <a:avLst/>
          </a:prstGeom>
          <a:noFill/>
          <a:ln>
            <a:noFill/>
          </a:ln>
        </p:spPr>
      </p:pic>
      <p:pic>
        <p:nvPicPr>
          <p:cNvPr id="462" name="Google Shape;462;p73"/>
          <p:cNvPicPr preferRelativeResize="0"/>
          <p:nvPr/>
        </p:nvPicPr>
        <p:blipFill>
          <a:blip r:embed="rId4">
            <a:alphaModFix/>
          </a:blip>
          <a:stretch>
            <a:fillRect/>
          </a:stretch>
        </p:blipFill>
        <p:spPr>
          <a:xfrm>
            <a:off x="2728475" y="2704425"/>
            <a:ext cx="1903375" cy="674600"/>
          </a:xfrm>
          <a:prstGeom prst="rect">
            <a:avLst/>
          </a:prstGeom>
          <a:noFill/>
          <a:ln>
            <a:noFill/>
          </a:ln>
        </p:spPr>
      </p:pic>
      <p:pic>
        <p:nvPicPr>
          <p:cNvPr id="463" name="Google Shape;463;p73"/>
          <p:cNvPicPr preferRelativeResize="0"/>
          <p:nvPr/>
        </p:nvPicPr>
        <p:blipFill>
          <a:blip r:embed="rId5">
            <a:alphaModFix/>
          </a:blip>
          <a:stretch>
            <a:fillRect/>
          </a:stretch>
        </p:blipFill>
        <p:spPr>
          <a:xfrm>
            <a:off x="2728475" y="3555014"/>
            <a:ext cx="1903375" cy="66153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74"/>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b="1" lang="zh-TW">
                <a:solidFill>
                  <a:srgbClr val="333333"/>
                </a:solidFill>
                <a:latin typeface="Georgia"/>
                <a:ea typeface="Georgia"/>
                <a:cs typeface="Georgia"/>
                <a:sym typeface="Georgia"/>
              </a:rPr>
              <a:t>System Model</a:t>
            </a:r>
            <a:endParaRPr b="1">
              <a:solidFill>
                <a:srgbClr val="333333"/>
              </a:solidFill>
              <a:latin typeface="Georgia"/>
              <a:ea typeface="Georgia"/>
              <a:cs typeface="Georgia"/>
              <a:sym typeface="Georgia"/>
            </a:endParaRPr>
          </a:p>
          <a:p>
            <a:pPr indent="0" lvl="0" marL="0" rtl="0" algn="l">
              <a:spcBef>
                <a:spcPts val="800"/>
              </a:spcBef>
              <a:spcAft>
                <a:spcPts val="0"/>
              </a:spcAft>
              <a:buNone/>
            </a:pPr>
            <a:r>
              <a:t/>
            </a:r>
            <a:endParaRPr/>
          </a:p>
        </p:txBody>
      </p:sp>
      <p:sp>
        <p:nvSpPr>
          <p:cNvPr id="469" name="Google Shape;469;p74"/>
          <p:cNvSpPr txBox="1"/>
          <p:nvPr>
            <p:ph idx="1" type="body"/>
          </p:nvPr>
        </p:nvSpPr>
        <p:spPr>
          <a:xfrm>
            <a:off x="311700" y="695400"/>
            <a:ext cx="8832300" cy="444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Georgia"/>
              <a:buChar char="●"/>
            </a:pPr>
            <a:r>
              <a:rPr lang="zh-TW">
                <a:solidFill>
                  <a:schemeClr val="dk1"/>
                </a:solidFill>
                <a:highlight>
                  <a:srgbClr val="FFFFFF"/>
                </a:highlight>
                <a:latin typeface="Georgia"/>
                <a:ea typeface="Georgia"/>
                <a:cs typeface="Georgia"/>
                <a:sym typeface="Georgia"/>
              </a:rPr>
              <a:t>The instantaneous signal-to-interference-plus-noise ratio (SINR) at the UE</a:t>
            </a:r>
            <a:r>
              <a:rPr lang="zh-TW" sz="1200">
                <a:solidFill>
                  <a:schemeClr val="dk1"/>
                </a:solidFill>
                <a:highlight>
                  <a:srgbClr val="FFFFFF"/>
                </a:highlight>
                <a:latin typeface="Georgia"/>
                <a:ea typeface="Georgia"/>
                <a:cs typeface="Georgia"/>
                <a:sym typeface="Georgia"/>
              </a:rPr>
              <a:t>i </a:t>
            </a:r>
            <a:r>
              <a:rPr lang="zh-TW">
                <a:solidFill>
                  <a:schemeClr val="dk1"/>
                </a:solidFill>
                <a:highlight>
                  <a:srgbClr val="FFFFFF"/>
                </a:highlight>
                <a:latin typeface="Georgia"/>
                <a:ea typeface="Georgia"/>
                <a:cs typeface="Georgia"/>
                <a:sym typeface="Georgia"/>
              </a:rPr>
              <a:t>from BS</a:t>
            </a:r>
            <a:r>
              <a:rPr lang="zh-TW" sz="1200">
                <a:solidFill>
                  <a:schemeClr val="dk1"/>
                </a:solidFill>
                <a:highlight>
                  <a:srgbClr val="FFFFFF"/>
                </a:highlight>
                <a:latin typeface="Georgia"/>
                <a:ea typeface="Georgia"/>
                <a:cs typeface="Georgia"/>
                <a:sym typeface="Georgia"/>
              </a:rPr>
              <a:t>l</a:t>
            </a:r>
            <a:r>
              <a:rPr lang="zh-TW">
                <a:solidFill>
                  <a:schemeClr val="dk1"/>
                </a:solidFill>
                <a:highlight>
                  <a:srgbClr val="FFFFFF"/>
                </a:highlight>
                <a:latin typeface="Georgia"/>
                <a:ea typeface="Georgia"/>
                <a:cs typeface="Georgia"/>
                <a:sym typeface="Georgia"/>
              </a:rPr>
              <a:t> using C</a:t>
            </a:r>
            <a:r>
              <a:rPr lang="zh-TW" sz="1200">
                <a:solidFill>
                  <a:schemeClr val="dk1"/>
                </a:solidFill>
                <a:highlight>
                  <a:srgbClr val="FFFFFF"/>
                </a:highlight>
                <a:latin typeface="Georgia"/>
                <a:ea typeface="Georgia"/>
                <a:cs typeface="Georgia"/>
                <a:sym typeface="Georgia"/>
              </a:rPr>
              <a:t>k</a:t>
            </a:r>
            <a:r>
              <a:rPr lang="zh-TW">
                <a:solidFill>
                  <a:schemeClr val="dk1"/>
                </a:solidFill>
                <a:highlight>
                  <a:srgbClr val="FFFFFF"/>
                </a:highlight>
                <a:latin typeface="Georgia"/>
                <a:ea typeface="Georgia"/>
                <a:cs typeface="Georgia"/>
                <a:sym typeface="Georgia"/>
              </a:rPr>
              <a:t>  is</a:t>
            </a:r>
            <a:br>
              <a:rPr lang="zh-TW">
                <a:solidFill>
                  <a:schemeClr val="dk1"/>
                </a:solidFill>
                <a:highlight>
                  <a:srgbClr val="FFFFFF"/>
                </a:highlight>
                <a:latin typeface="Georgia"/>
                <a:ea typeface="Georgia"/>
                <a:cs typeface="Georgia"/>
                <a:sym typeface="Georgia"/>
              </a:rPr>
            </a:br>
            <a:br>
              <a:rPr lang="zh-TW">
                <a:solidFill>
                  <a:schemeClr val="dk1"/>
                </a:solidFill>
                <a:highlight>
                  <a:srgbClr val="FFFFFF"/>
                </a:highlight>
                <a:latin typeface="Georgia"/>
                <a:ea typeface="Georgia"/>
                <a:cs typeface="Georgia"/>
                <a:sym typeface="Georgia"/>
              </a:rPr>
            </a:br>
            <a:br>
              <a:rPr lang="zh-TW">
                <a:solidFill>
                  <a:schemeClr val="dk1"/>
                </a:solidFill>
                <a:highlight>
                  <a:srgbClr val="FFFFFF"/>
                </a:highlight>
                <a:latin typeface="Georgia"/>
                <a:ea typeface="Georgia"/>
                <a:cs typeface="Georgia"/>
                <a:sym typeface="Georgia"/>
              </a:rPr>
            </a:br>
            <a:endParaRPr>
              <a:solidFill>
                <a:schemeClr val="dk1"/>
              </a:solidFill>
              <a:highlight>
                <a:srgbClr val="FFFFFF"/>
              </a:highlight>
              <a:latin typeface="Georgia"/>
              <a:ea typeface="Georgia"/>
              <a:cs typeface="Georgia"/>
              <a:sym typeface="Georgia"/>
            </a:endParaRPr>
          </a:p>
          <a:p>
            <a:pPr indent="0" lvl="0" marL="457200" rtl="0" algn="l">
              <a:spcBef>
                <a:spcPts val="0"/>
              </a:spcBef>
              <a:spcAft>
                <a:spcPts val="0"/>
              </a:spcAft>
              <a:buNone/>
            </a:pPr>
            <a:r>
              <a:t/>
            </a:r>
            <a:endParaRPr>
              <a:solidFill>
                <a:srgbClr val="333333"/>
              </a:solidFill>
              <a:highlight>
                <a:srgbClr val="FFFFFF"/>
              </a:highlight>
              <a:latin typeface="Georgia"/>
              <a:ea typeface="Georgia"/>
              <a:cs typeface="Georgia"/>
              <a:sym typeface="Georgia"/>
            </a:endParaRPr>
          </a:p>
          <a:p>
            <a:pPr indent="0" lvl="0" marL="457200" rtl="0" algn="l">
              <a:spcBef>
                <a:spcPts val="0"/>
              </a:spcBef>
              <a:spcAft>
                <a:spcPts val="0"/>
              </a:spcAft>
              <a:buNone/>
            </a:pPr>
            <a:r>
              <a:t/>
            </a:r>
            <a:endParaRPr>
              <a:solidFill>
                <a:srgbClr val="000000"/>
              </a:solidFill>
              <a:highlight>
                <a:srgbClr val="FFFFFF"/>
              </a:highlight>
              <a:latin typeface="Georgia"/>
              <a:ea typeface="Georgia"/>
              <a:cs typeface="Georgia"/>
              <a:sym typeface="Georgia"/>
            </a:endParaRPr>
          </a:p>
        </p:txBody>
      </p:sp>
      <p:pic>
        <p:nvPicPr>
          <p:cNvPr id="470" name="Google Shape;470;p74"/>
          <p:cNvPicPr preferRelativeResize="0"/>
          <p:nvPr/>
        </p:nvPicPr>
        <p:blipFill>
          <a:blip r:embed="rId3">
            <a:alphaModFix/>
          </a:blip>
          <a:stretch>
            <a:fillRect/>
          </a:stretch>
        </p:blipFill>
        <p:spPr>
          <a:xfrm>
            <a:off x="1856050" y="1379364"/>
            <a:ext cx="3029475" cy="6999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Google Shape;475;p75"/>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b="1" lang="zh-TW">
                <a:solidFill>
                  <a:srgbClr val="333333"/>
                </a:solidFill>
                <a:latin typeface="Georgia"/>
                <a:ea typeface="Georgia"/>
                <a:cs typeface="Georgia"/>
                <a:sym typeface="Georgia"/>
              </a:rPr>
              <a:t>System Model</a:t>
            </a:r>
            <a:endParaRPr b="1">
              <a:solidFill>
                <a:srgbClr val="333333"/>
              </a:solidFill>
              <a:latin typeface="Georgia"/>
              <a:ea typeface="Georgia"/>
              <a:cs typeface="Georgia"/>
              <a:sym typeface="Georgia"/>
            </a:endParaRPr>
          </a:p>
          <a:p>
            <a:pPr indent="0" lvl="0" marL="0" rtl="0" algn="l">
              <a:spcBef>
                <a:spcPts val="800"/>
              </a:spcBef>
              <a:spcAft>
                <a:spcPts val="0"/>
              </a:spcAft>
              <a:buNone/>
            </a:pPr>
            <a:r>
              <a:t/>
            </a:r>
            <a:endParaRPr/>
          </a:p>
        </p:txBody>
      </p:sp>
      <p:sp>
        <p:nvSpPr>
          <p:cNvPr id="476" name="Google Shape;476;p75"/>
          <p:cNvSpPr txBox="1"/>
          <p:nvPr>
            <p:ph idx="1" type="body"/>
          </p:nvPr>
        </p:nvSpPr>
        <p:spPr>
          <a:xfrm>
            <a:off x="311700" y="695400"/>
            <a:ext cx="8832300" cy="444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Georgia"/>
              <a:buChar char="●"/>
            </a:pPr>
            <a:r>
              <a:rPr lang="zh-TW">
                <a:solidFill>
                  <a:schemeClr val="dk1"/>
                </a:solidFill>
                <a:highlight>
                  <a:srgbClr val="FFFFFF"/>
                </a:highlight>
                <a:latin typeface="Georgia"/>
                <a:ea typeface="Georgia"/>
                <a:cs typeface="Georgia"/>
                <a:sym typeface="Georgia"/>
              </a:rPr>
              <a:t>The instantaneous signal-to-interference-plus-noise ratio (SINR) at the UE</a:t>
            </a:r>
            <a:r>
              <a:rPr lang="zh-TW" sz="1200">
                <a:solidFill>
                  <a:schemeClr val="dk1"/>
                </a:solidFill>
                <a:highlight>
                  <a:srgbClr val="FFFFFF"/>
                </a:highlight>
                <a:latin typeface="Georgia"/>
                <a:ea typeface="Georgia"/>
                <a:cs typeface="Georgia"/>
                <a:sym typeface="Georgia"/>
              </a:rPr>
              <a:t>i </a:t>
            </a:r>
            <a:r>
              <a:rPr lang="zh-TW">
                <a:solidFill>
                  <a:schemeClr val="dk1"/>
                </a:solidFill>
                <a:highlight>
                  <a:srgbClr val="FFFFFF"/>
                </a:highlight>
                <a:latin typeface="Georgia"/>
                <a:ea typeface="Georgia"/>
                <a:cs typeface="Georgia"/>
                <a:sym typeface="Georgia"/>
              </a:rPr>
              <a:t>from BS</a:t>
            </a:r>
            <a:r>
              <a:rPr lang="zh-TW" sz="1200">
                <a:solidFill>
                  <a:schemeClr val="dk1"/>
                </a:solidFill>
                <a:highlight>
                  <a:srgbClr val="FFFFFF"/>
                </a:highlight>
                <a:latin typeface="Georgia"/>
                <a:ea typeface="Georgia"/>
                <a:cs typeface="Georgia"/>
                <a:sym typeface="Georgia"/>
              </a:rPr>
              <a:t>l</a:t>
            </a:r>
            <a:r>
              <a:rPr lang="zh-TW">
                <a:solidFill>
                  <a:schemeClr val="dk1"/>
                </a:solidFill>
                <a:highlight>
                  <a:srgbClr val="FFFFFF"/>
                </a:highlight>
                <a:latin typeface="Georgia"/>
                <a:ea typeface="Georgia"/>
                <a:cs typeface="Georgia"/>
                <a:sym typeface="Georgia"/>
              </a:rPr>
              <a:t> using C</a:t>
            </a:r>
            <a:r>
              <a:rPr lang="zh-TW" sz="1200">
                <a:solidFill>
                  <a:schemeClr val="dk1"/>
                </a:solidFill>
                <a:highlight>
                  <a:srgbClr val="FFFFFF"/>
                </a:highlight>
                <a:latin typeface="Georgia"/>
                <a:ea typeface="Georgia"/>
                <a:cs typeface="Georgia"/>
                <a:sym typeface="Georgia"/>
              </a:rPr>
              <a:t>k</a:t>
            </a:r>
            <a:r>
              <a:rPr lang="zh-TW">
                <a:solidFill>
                  <a:schemeClr val="dk1"/>
                </a:solidFill>
                <a:highlight>
                  <a:srgbClr val="FFFFFF"/>
                </a:highlight>
                <a:latin typeface="Georgia"/>
                <a:ea typeface="Georgia"/>
                <a:cs typeface="Georgia"/>
                <a:sym typeface="Georgia"/>
              </a:rPr>
              <a:t>  is</a:t>
            </a:r>
            <a:br>
              <a:rPr lang="zh-TW">
                <a:solidFill>
                  <a:schemeClr val="dk1"/>
                </a:solidFill>
                <a:highlight>
                  <a:srgbClr val="FFFFFF"/>
                </a:highlight>
                <a:latin typeface="Georgia"/>
                <a:ea typeface="Georgia"/>
                <a:cs typeface="Georgia"/>
                <a:sym typeface="Georgia"/>
              </a:rPr>
            </a:br>
            <a:br>
              <a:rPr lang="zh-TW">
                <a:solidFill>
                  <a:schemeClr val="dk1"/>
                </a:solidFill>
                <a:highlight>
                  <a:srgbClr val="FFFFFF"/>
                </a:highlight>
                <a:latin typeface="Georgia"/>
                <a:ea typeface="Georgia"/>
                <a:cs typeface="Georgia"/>
                <a:sym typeface="Georgia"/>
              </a:rPr>
            </a:br>
            <a:br>
              <a:rPr lang="zh-TW">
                <a:solidFill>
                  <a:schemeClr val="dk1"/>
                </a:solidFill>
                <a:highlight>
                  <a:srgbClr val="FFFFFF"/>
                </a:highlight>
                <a:latin typeface="Georgia"/>
                <a:ea typeface="Georgia"/>
                <a:cs typeface="Georgia"/>
                <a:sym typeface="Georgia"/>
              </a:rPr>
            </a:br>
            <a:endParaRPr>
              <a:solidFill>
                <a:schemeClr val="dk1"/>
              </a:solidFill>
              <a:highlight>
                <a:srgbClr val="FFFFFF"/>
              </a:highlight>
              <a:latin typeface="Georgia"/>
              <a:ea typeface="Georgia"/>
              <a:cs typeface="Georgia"/>
              <a:sym typeface="Georgia"/>
            </a:endParaRPr>
          </a:p>
          <a:p>
            <a:pPr indent="-342900" lvl="0" marL="457200" rtl="0" algn="l">
              <a:spcBef>
                <a:spcPts val="0"/>
              </a:spcBef>
              <a:spcAft>
                <a:spcPts val="0"/>
              </a:spcAft>
              <a:buClr>
                <a:schemeClr val="dk1"/>
              </a:buClr>
              <a:buSzPts val="1800"/>
              <a:buFont typeface="Georgia"/>
              <a:buChar char="●"/>
            </a:pPr>
            <a:r>
              <a:rPr lang="zh-TW">
                <a:solidFill>
                  <a:srgbClr val="333333"/>
                </a:solidFill>
                <a:highlight>
                  <a:srgbClr val="FFFFFF"/>
                </a:highlight>
                <a:latin typeface="Georgia"/>
                <a:ea typeface="Georgia"/>
                <a:cs typeface="Georgia"/>
                <a:sym typeface="Georgia"/>
              </a:rPr>
              <a:t>The downlink rate of the i-th UE from BS</a:t>
            </a:r>
            <a:r>
              <a:rPr lang="zh-TW" sz="1200">
                <a:solidFill>
                  <a:srgbClr val="333333"/>
                </a:solidFill>
                <a:highlight>
                  <a:srgbClr val="FFFFFF"/>
                </a:highlight>
                <a:latin typeface="Georgia"/>
                <a:ea typeface="Georgia"/>
                <a:cs typeface="Georgia"/>
                <a:sym typeface="Georgia"/>
              </a:rPr>
              <a:t>l</a:t>
            </a:r>
            <a:r>
              <a:rPr lang="zh-TW">
                <a:solidFill>
                  <a:srgbClr val="333333"/>
                </a:solidFill>
                <a:highlight>
                  <a:srgbClr val="FFFFFF"/>
                </a:highlight>
                <a:latin typeface="Georgia"/>
                <a:ea typeface="Georgia"/>
                <a:cs typeface="Georgia"/>
                <a:sym typeface="Georgia"/>
              </a:rPr>
              <a:t> on the channel C</a:t>
            </a:r>
            <a:r>
              <a:rPr lang="zh-TW" sz="1200">
                <a:solidFill>
                  <a:srgbClr val="333333"/>
                </a:solidFill>
                <a:highlight>
                  <a:srgbClr val="FFFFFF"/>
                </a:highlight>
                <a:latin typeface="Georgia"/>
                <a:ea typeface="Georgia"/>
                <a:cs typeface="Georgia"/>
                <a:sym typeface="Georgia"/>
              </a:rPr>
              <a:t>k</a:t>
            </a:r>
            <a:r>
              <a:rPr lang="zh-TW">
                <a:solidFill>
                  <a:srgbClr val="333333"/>
                </a:solidFill>
                <a:highlight>
                  <a:srgbClr val="FFFFFF"/>
                </a:highlight>
                <a:latin typeface="Georgia"/>
                <a:ea typeface="Georgia"/>
                <a:cs typeface="Georgia"/>
                <a:sym typeface="Georgia"/>
              </a:rPr>
              <a:t>  can be achieved as,</a:t>
            </a:r>
            <a:br>
              <a:rPr lang="zh-TW">
                <a:solidFill>
                  <a:srgbClr val="333333"/>
                </a:solidFill>
                <a:highlight>
                  <a:srgbClr val="FFFFFF"/>
                </a:highlight>
                <a:latin typeface="Georgia"/>
                <a:ea typeface="Georgia"/>
                <a:cs typeface="Georgia"/>
                <a:sym typeface="Georgia"/>
              </a:rPr>
            </a:br>
            <a:br>
              <a:rPr lang="zh-TW">
                <a:solidFill>
                  <a:srgbClr val="333333"/>
                </a:solidFill>
                <a:highlight>
                  <a:srgbClr val="FFFFFF"/>
                </a:highlight>
                <a:latin typeface="Georgia"/>
                <a:ea typeface="Georgia"/>
                <a:cs typeface="Georgia"/>
                <a:sym typeface="Georgia"/>
              </a:rPr>
            </a:br>
            <a:br>
              <a:rPr lang="zh-TW">
                <a:solidFill>
                  <a:srgbClr val="333333"/>
                </a:solidFill>
                <a:highlight>
                  <a:srgbClr val="FFFFFF"/>
                </a:highlight>
                <a:latin typeface="Georgia"/>
                <a:ea typeface="Georgia"/>
                <a:cs typeface="Georgia"/>
                <a:sym typeface="Georgia"/>
              </a:rPr>
            </a:br>
            <a:endParaRPr>
              <a:solidFill>
                <a:srgbClr val="333333"/>
              </a:solidFill>
              <a:highlight>
                <a:srgbClr val="FFFFFF"/>
              </a:highlight>
              <a:latin typeface="Georgia"/>
              <a:ea typeface="Georgia"/>
              <a:cs typeface="Georgia"/>
              <a:sym typeface="Georgia"/>
            </a:endParaRPr>
          </a:p>
          <a:p>
            <a:pPr indent="0" lvl="0" marL="457200" rtl="0" algn="l">
              <a:spcBef>
                <a:spcPts val="0"/>
              </a:spcBef>
              <a:spcAft>
                <a:spcPts val="0"/>
              </a:spcAft>
              <a:buNone/>
            </a:pPr>
            <a:r>
              <a:t/>
            </a:r>
            <a:endParaRPr>
              <a:solidFill>
                <a:srgbClr val="000000"/>
              </a:solidFill>
              <a:highlight>
                <a:srgbClr val="FFFFFF"/>
              </a:highlight>
              <a:latin typeface="Georgia"/>
              <a:ea typeface="Georgia"/>
              <a:cs typeface="Georgia"/>
              <a:sym typeface="Georgia"/>
            </a:endParaRPr>
          </a:p>
        </p:txBody>
      </p:sp>
      <p:pic>
        <p:nvPicPr>
          <p:cNvPr id="477" name="Google Shape;477;p75"/>
          <p:cNvPicPr preferRelativeResize="0"/>
          <p:nvPr/>
        </p:nvPicPr>
        <p:blipFill>
          <a:blip r:embed="rId3">
            <a:alphaModFix/>
          </a:blip>
          <a:stretch>
            <a:fillRect/>
          </a:stretch>
        </p:blipFill>
        <p:spPr>
          <a:xfrm>
            <a:off x="1856050" y="1379364"/>
            <a:ext cx="3029475" cy="699925"/>
          </a:xfrm>
          <a:prstGeom prst="rect">
            <a:avLst/>
          </a:prstGeom>
          <a:noFill/>
          <a:ln>
            <a:noFill/>
          </a:ln>
        </p:spPr>
      </p:pic>
      <p:pic>
        <p:nvPicPr>
          <p:cNvPr id="478" name="Google Shape;478;p75"/>
          <p:cNvPicPr preferRelativeResize="0"/>
          <p:nvPr/>
        </p:nvPicPr>
        <p:blipFill>
          <a:blip r:embed="rId4">
            <a:alphaModFix/>
          </a:blip>
          <a:stretch>
            <a:fillRect/>
          </a:stretch>
        </p:blipFill>
        <p:spPr>
          <a:xfrm>
            <a:off x="1856050" y="2787300"/>
            <a:ext cx="2864020" cy="4987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76"/>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b="1" lang="zh-TW">
                <a:solidFill>
                  <a:srgbClr val="333333"/>
                </a:solidFill>
                <a:latin typeface="Georgia"/>
                <a:ea typeface="Georgia"/>
                <a:cs typeface="Georgia"/>
                <a:sym typeface="Georgia"/>
              </a:rPr>
              <a:t>System Model</a:t>
            </a:r>
            <a:endParaRPr b="1">
              <a:solidFill>
                <a:srgbClr val="333333"/>
              </a:solidFill>
              <a:latin typeface="Georgia"/>
              <a:ea typeface="Georgia"/>
              <a:cs typeface="Georgia"/>
              <a:sym typeface="Georgia"/>
            </a:endParaRPr>
          </a:p>
          <a:p>
            <a:pPr indent="0" lvl="0" marL="0" rtl="0" algn="l">
              <a:spcBef>
                <a:spcPts val="800"/>
              </a:spcBef>
              <a:spcAft>
                <a:spcPts val="0"/>
              </a:spcAft>
              <a:buNone/>
            </a:pPr>
            <a:r>
              <a:t/>
            </a:r>
            <a:endParaRPr/>
          </a:p>
        </p:txBody>
      </p:sp>
      <p:sp>
        <p:nvSpPr>
          <p:cNvPr id="484" name="Google Shape;484;p76"/>
          <p:cNvSpPr txBox="1"/>
          <p:nvPr>
            <p:ph idx="1" type="body"/>
          </p:nvPr>
        </p:nvSpPr>
        <p:spPr>
          <a:xfrm>
            <a:off x="311700" y="695400"/>
            <a:ext cx="8832300" cy="444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Georgia"/>
              <a:buChar char="●"/>
            </a:pPr>
            <a:r>
              <a:rPr lang="zh-TW">
                <a:solidFill>
                  <a:schemeClr val="dk1"/>
                </a:solidFill>
                <a:highlight>
                  <a:srgbClr val="FFFFFF"/>
                </a:highlight>
                <a:latin typeface="Georgia"/>
                <a:ea typeface="Georgia"/>
                <a:cs typeface="Georgia"/>
                <a:sym typeface="Georgia"/>
              </a:rPr>
              <a:t>The instantaneous signal-to-interference-plus-noise ratio (SINR) at the UE</a:t>
            </a:r>
            <a:r>
              <a:rPr lang="zh-TW" sz="1200">
                <a:solidFill>
                  <a:schemeClr val="dk1"/>
                </a:solidFill>
                <a:highlight>
                  <a:srgbClr val="FFFFFF"/>
                </a:highlight>
                <a:latin typeface="Georgia"/>
                <a:ea typeface="Georgia"/>
                <a:cs typeface="Georgia"/>
                <a:sym typeface="Georgia"/>
              </a:rPr>
              <a:t>i </a:t>
            </a:r>
            <a:r>
              <a:rPr lang="zh-TW">
                <a:solidFill>
                  <a:schemeClr val="dk1"/>
                </a:solidFill>
                <a:highlight>
                  <a:srgbClr val="FFFFFF"/>
                </a:highlight>
                <a:latin typeface="Georgia"/>
                <a:ea typeface="Georgia"/>
                <a:cs typeface="Georgia"/>
                <a:sym typeface="Georgia"/>
              </a:rPr>
              <a:t>from BS</a:t>
            </a:r>
            <a:r>
              <a:rPr lang="zh-TW" sz="1200">
                <a:solidFill>
                  <a:schemeClr val="dk1"/>
                </a:solidFill>
                <a:highlight>
                  <a:srgbClr val="FFFFFF"/>
                </a:highlight>
                <a:latin typeface="Georgia"/>
                <a:ea typeface="Georgia"/>
                <a:cs typeface="Georgia"/>
                <a:sym typeface="Georgia"/>
              </a:rPr>
              <a:t>l</a:t>
            </a:r>
            <a:r>
              <a:rPr lang="zh-TW">
                <a:solidFill>
                  <a:schemeClr val="dk1"/>
                </a:solidFill>
                <a:highlight>
                  <a:srgbClr val="FFFFFF"/>
                </a:highlight>
                <a:latin typeface="Georgia"/>
                <a:ea typeface="Georgia"/>
                <a:cs typeface="Georgia"/>
                <a:sym typeface="Georgia"/>
              </a:rPr>
              <a:t> using C</a:t>
            </a:r>
            <a:r>
              <a:rPr lang="zh-TW" sz="1200">
                <a:solidFill>
                  <a:schemeClr val="dk1"/>
                </a:solidFill>
                <a:highlight>
                  <a:srgbClr val="FFFFFF"/>
                </a:highlight>
                <a:latin typeface="Georgia"/>
                <a:ea typeface="Georgia"/>
                <a:cs typeface="Georgia"/>
                <a:sym typeface="Georgia"/>
              </a:rPr>
              <a:t>k</a:t>
            </a:r>
            <a:r>
              <a:rPr lang="zh-TW">
                <a:solidFill>
                  <a:schemeClr val="dk1"/>
                </a:solidFill>
                <a:highlight>
                  <a:srgbClr val="FFFFFF"/>
                </a:highlight>
                <a:latin typeface="Georgia"/>
                <a:ea typeface="Georgia"/>
                <a:cs typeface="Georgia"/>
                <a:sym typeface="Georgia"/>
              </a:rPr>
              <a:t>  is</a:t>
            </a:r>
            <a:br>
              <a:rPr lang="zh-TW">
                <a:solidFill>
                  <a:schemeClr val="dk1"/>
                </a:solidFill>
                <a:highlight>
                  <a:srgbClr val="FFFFFF"/>
                </a:highlight>
                <a:latin typeface="Georgia"/>
                <a:ea typeface="Georgia"/>
                <a:cs typeface="Georgia"/>
                <a:sym typeface="Georgia"/>
              </a:rPr>
            </a:br>
            <a:br>
              <a:rPr lang="zh-TW">
                <a:solidFill>
                  <a:schemeClr val="dk1"/>
                </a:solidFill>
                <a:highlight>
                  <a:srgbClr val="FFFFFF"/>
                </a:highlight>
                <a:latin typeface="Georgia"/>
                <a:ea typeface="Georgia"/>
                <a:cs typeface="Georgia"/>
                <a:sym typeface="Georgia"/>
              </a:rPr>
            </a:br>
            <a:br>
              <a:rPr lang="zh-TW">
                <a:solidFill>
                  <a:schemeClr val="dk1"/>
                </a:solidFill>
                <a:highlight>
                  <a:srgbClr val="FFFFFF"/>
                </a:highlight>
                <a:latin typeface="Georgia"/>
                <a:ea typeface="Georgia"/>
                <a:cs typeface="Georgia"/>
                <a:sym typeface="Georgia"/>
              </a:rPr>
            </a:br>
            <a:endParaRPr>
              <a:solidFill>
                <a:schemeClr val="dk1"/>
              </a:solidFill>
              <a:highlight>
                <a:srgbClr val="FFFFFF"/>
              </a:highlight>
              <a:latin typeface="Georgia"/>
              <a:ea typeface="Georgia"/>
              <a:cs typeface="Georgia"/>
              <a:sym typeface="Georgia"/>
            </a:endParaRPr>
          </a:p>
          <a:p>
            <a:pPr indent="-342900" lvl="0" marL="457200" rtl="0" algn="l">
              <a:spcBef>
                <a:spcPts val="0"/>
              </a:spcBef>
              <a:spcAft>
                <a:spcPts val="0"/>
              </a:spcAft>
              <a:buClr>
                <a:schemeClr val="dk1"/>
              </a:buClr>
              <a:buSzPts val="1800"/>
              <a:buFont typeface="Georgia"/>
              <a:buChar char="●"/>
            </a:pPr>
            <a:r>
              <a:rPr lang="zh-TW">
                <a:solidFill>
                  <a:srgbClr val="333333"/>
                </a:solidFill>
                <a:highlight>
                  <a:srgbClr val="FFFFFF"/>
                </a:highlight>
                <a:latin typeface="Georgia"/>
                <a:ea typeface="Georgia"/>
                <a:cs typeface="Georgia"/>
                <a:sym typeface="Georgia"/>
              </a:rPr>
              <a:t>The downlink rate of the i-th UE from BS</a:t>
            </a:r>
            <a:r>
              <a:rPr lang="zh-TW" sz="1200">
                <a:solidFill>
                  <a:srgbClr val="333333"/>
                </a:solidFill>
                <a:highlight>
                  <a:srgbClr val="FFFFFF"/>
                </a:highlight>
                <a:latin typeface="Georgia"/>
                <a:ea typeface="Georgia"/>
                <a:cs typeface="Georgia"/>
                <a:sym typeface="Georgia"/>
              </a:rPr>
              <a:t>l</a:t>
            </a:r>
            <a:r>
              <a:rPr lang="zh-TW">
                <a:solidFill>
                  <a:srgbClr val="333333"/>
                </a:solidFill>
                <a:highlight>
                  <a:srgbClr val="FFFFFF"/>
                </a:highlight>
                <a:latin typeface="Georgia"/>
                <a:ea typeface="Georgia"/>
                <a:cs typeface="Georgia"/>
                <a:sym typeface="Georgia"/>
              </a:rPr>
              <a:t> on the channel C</a:t>
            </a:r>
            <a:r>
              <a:rPr lang="zh-TW" sz="1200">
                <a:solidFill>
                  <a:srgbClr val="333333"/>
                </a:solidFill>
                <a:highlight>
                  <a:srgbClr val="FFFFFF"/>
                </a:highlight>
                <a:latin typeface="Georgia"/>
                <a:ea typeface="Georgia"/>
                <a:cs typeface="Georgia"/>
                <a:sym typeface="Georgia"/>
              </a:rPr>
              <a:t>k</a:t>
            </a:r>
            <a:r>
              <a:rPr lang="zh-TW">
                <a:solidFill>
                  <a:srgbClr val="333333"/>
                </a:solidFill>
                <a:highlight>
                  <a:srgbClr val="FFFFFF"/>
                </a:highlight>
                <a:latin typeface="Georgia"/>
                <a:ea typeface="Georgia"/>
                <a:cs typeface="Georgia"/>
                <a:sym typeface="Georgia"/>
              </a:rPr>
              <a:t>  can be achieved as,</a:t>
            </a:r>
            <a:br>
              <a:rPr lang="zh-TW">
                <a:solidFill>
                  <a:srgbClr val="333333"/>
                </a:solidFill>
                <a:highlight>
                  <a:srgbClr val="FFFFFF"/>
                </a:highlight>
                <a:latin typeface="Georgia"/>
                <a:ea typeface="Georgia"/>
                <a:cs typeface="Georgia"/>
                <a:sym typeface="Georgia"/>
              </a:rPr>
            </a:br>
            <a:br>
              <a:rPr lang="zh-TW">
                <a:solidFill>
                  <a:srgbClr val="333333"/>
                </a:solidFill>
                <a:highlight>
                  <a:srgbClr val="FFFFFF"/>
                </a:highlight>
                <a:latin typeface="Georgia"/>
                <a:ea typeface="Georgia"/>
                <a:cs typeface="Georgia"/>
                <a:sym typeface="Georgia"/>
              </a:rPr>
            </a:br>
            <a:br>
              <a:rPr lang="zh-TW">
                <a:solidFill>
                  <a:srgbClr val="333333"/>
                </a:solidFill>
                <a:highlight>
                  <a:srgbClr val="FFFFFF"/>
                </a:highlight>
                <a:latin typeface="Georgia"/>
                <a:ea typeface="Georgia"/>
                <a:cs typeface="Georgia"/>
                <a:sym typeface="Georgia"/>
              </a:rPr>
            </a:br>
            <a:endParaRPr>
              <a:solidFill>
                <a:srgbClr val="333333"/>
              </a:solidFill>
              <a:highlight>
                <a:srgbClr val="FFFFFF"/>
              </a:highlight>
              <a:latin typeface="Georgia"/>
              <a:ea typeface="Georgia"/>
              <a:cs typeface="Georgia"/>
              <a:sym typeface="Georgia"/>
            </a:endParaRPr>
          </a:p>
          <a:p>
            <a:pPr indent="-342900" lvl="0" marL="457200" rtl="0" algn="l">
              <a:spcBef>
                <a:spcPts val="0"/>
              </a:spcBef>
              <a:spcAft>
                <a:spcPts val="0"/>
              </a:spcAft>
              <a:buClr>
                <a:srgbClr val="333333"/>
              </a:buClr>
              <a:buSzPts val="1800"/>
              <a:buFont typeface="Georgia"/>
              <a:buChar char="●"/>
            </a:pPr>
            <a:r>
              <a:rPr lang="zh-TW">
                <a:solidFill>
                  <a:schemeClr val="dk1"/>
                </a:solidFill>
                <a:highlight>
                  <a:srgbClr val="FFFFFF"/>
                </a:highlight>
                <a:latin typeface="Georgia"/>
                <a:ea typeface="Georgia"/>
                <a:cs typeface="Georgia"/>
                <a:sym typeface="Georgia"/>
              </a:rPr>
              <a:t>The total available rate of UE</a:t>
            </a:r>
            <a:r>
              <a:rPr lang="zh-TW" sz="1200">
                <a:solidFill>
                  <a:schemeClr val="dk1"/>
                </a:solidFill>
                <a:highlight>
                  <a:srgbClr val="FFFFFF"/>
                </a:highlight>
                <a:latin typeface="Georgia"/>
                <a:ea typeface="Georgia"/>
                <a:cs typeface="Georgia"/>
                <a:sym typeface="Georgia"/>
              </a:rPr>
              <a:t>i</a:t>
            </a:r>
            <a:r>
              <a:rPr lang="zh-TW">
                <a:solidFill>
                  <a:schemeClr val="dk1"/>
                </a:solidFill>
                <a:highlight>
                  <a:srgbClr val="FFFFFF"/>
                </a:highlight>
                <a:latin typeface="Georgia"/>
                <a:ea typeface="Georgia"/>
                <a:cs typeface="Georgia"/>
                <a:sym typeface="Georgia"/>
              </a:rPr>
              <a:t> is </a:t>
            </a:r>
            <a:endParaRPr>
              <a:solidFill>
                <a:srgbClr val="333333"/>
              </a:solidFill>
              <a:highlight>
                <a:srgbClr val="FFFFFF"/>
              </a:highlight>
              <a:latin typeface="Georgia"/>
              <a:ea typeface="Georgia"/>
              <a:cs typeface="Georgia"/>
              <a:sym typeface="Georgia"/>
            </a:endParaRPr>
          </a:p>
          <a:p>
            <a:pPr indent="0" lvl="0" marL="457200" rtl="0" algn="l">
              <a:spcBef>
                <a:spcPts val="0"/>
              </a:spcBef>
              <a:spcAft>
                <a:spcPts val="0"/>
              </a:spcAft>
              <a:buNone/>
            </a:pPr>
            <a:r>
              <a:t/>
            </a:r>
            <a:endParaRPr>
              <a:solidFill>
                <a:srgbClr val="000000"/>
              </a:solidFill>
              <a:highlight>
                <a:srgbClr val="FFFFFF"/>
              </a:highlight>
              <a:latin typeface="Georgia"/>
              <a:ea typeface="Georgia"/>
              <a:cs typeface="Georgia"/>
              <a:sym typeface="Georgia"/>
            </a:endParaRPr>
          </a:p>
        </p:txBody>
      </p:sp>
      <p:pic>
        <p:nvPicPr>
          <p:cNvPr id="485" name="Google Shape;485;p76"/>
          <p:cNvPicPr preferRelativeResize="0"/>
          <p:nvPr/>
        </p:nvPicPr>
        <p:blipFill>
          <a:blip r:embed="rId3">
            <a:alphaModFix/>
          </a:blip>
          <a:stretch>
            <a:fillRect/>
          </a:stretch>
        </p:blipFill>
        <p:spPr>
          <a:xfrm>
            <a:off x="1856050" y="1379364"/>
            <a:ext cx="3029475" cy="699925"/>
          </a:xfrm>
          <a:prstGeom prst="rect">
            <a:avLst/>
          </a:prstGeom>
          <a:noFill/>
          <a:ln>
            <a:noFill/>
          </a:ln>
        </p:spPr>
      </p:pic>
      <p:pic>
        <p:nvPicPr>
          <p:cNvPr id="486" name="Google Shape;486;p76"/>
          <p:cNvPicPr preferRelativeResize="0"/>
          <p:nvPr/>
        </p:nvPicPr>
        <p:blipFill>
          <a:blip r:embed="rId4">
            <a:alphaModFix/>
          </a:blip>
          <a:stretch>
            <a:fillRect/>
          </a:stretch>
        </p:blipFill>
        <p:spPr>
          <a:xfrm>
            <a:off x="1856050" y="2787300"/>
            <a:ext cx="2864020" cy="498725"/>
          </a:xfrm>
          <a:prstGeom prst="rect">
            <a:avLst/>
          </a:prstGeom>
          <a:noFill/>
          <a:ln>
            <a:noFill/>
          </a:ln>
        </p:spPr>
      </p:pic>
      <p:pic>
        <p:nvPicPr>
          <p:cNvPr id="487" name="Google Shape;487;p76"/>
          <p:cNvPicPr preferRelativeResize="0"/>
          <p:nvPr/>
        </p:nvPicPr>
        <p:blipFill>
          <a:blip r:embed="rId5">
            <a:alphaModFix/>
          </a:blip>
          <a:stretch>
            <a:fillRect/>
          </a:stretch>
        </p:blipFill>
        <p:spPr>
          <a:xfrm>
            <a:off x="1856050" y="4070800"/>
            <a:ext cx="3795747" cy="6999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Google Shape;492;p77"/>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TW"/>
              <a:t>Problem Formulation</a:t>
            </a:r>
            <a:endParaRPr b="1"/>
          </a:p>
        </p:txBody>
      </p:sp>
      <p:sp>
        <p:nvSpPr>
          <p:cNvPr id="493" name="Google Shape;493;p77"/>
          <p:cNvSpPr txBox="1"/>
          <p:nvPr>
            <p:ph idx="1" type="body"/>
          </p:nvPr>
        </p:nvSpPr>
        <p:spPr>
          <a:xfrm>
            <a:off x="311700" y="695275"/>
            <a:ext cx="8520600" cy="444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zh-TW">
                <a:solidFill>
                  <a:srgbClr val="000000"/>
                </a:solidFill>
                <a:highlight>
                  <a:srgbClr val="FFFFFF"/>
                </a:highlight>
                <a:latin typeface="Georgia"/>
                <a:ea typeface="Georgia"/>
                <a:cs typeface="Georgia"/>
                <a:sym typeface="Georgia"/>
              </a:rPr>
              <a:t>UEi can obtain the SINR Γ</a:t>
            </a:r>
            <a:r>
              <a:rPr lang="zh-TW" sz="1200">
                <a:solidFill>
                  <a:srgbClr val="000000"/>
                </a:solidFill>
                <a:highlight>
                  <a:srgbClr val="FFFFFF"/>
                </a:highlight>
                <a:latin typeface="Georgia"/>
                <a:ea typeface="Georgia"/>
                <a:cs typeface="Georgia"/>
                <a:sym typeface="Georgia"/>
              </a:rPr>
              <a:t>i</a:t>
            </a:r>
            <a:r>
              <a:rPr lang="zh-TW">
                <a:solidFill>
                  <a:srgbClr val="000000"/>
                </a:solidFill>
                <a:highlight>
                  <a:srgbClr val="FFFFFF"/>
                </a:highlight>
                <a:latin typeface="Georgia"/>
                <a:ea typeface="Georgia"/>
                <a:cs typeface="Georgia"/>
                <a:sym typeface="Georgia"/>
              </a:rPr>
              <a:t>(t) at least as much as the munimum Qos requirements Ω</a:t>
            </a:r>
            <a:r>
              <a:rPr lang="zh-TW" sz="1200">
                <a:solidFill>
                  <a:srgbClr val="000000"/>
                </a:solidFill>
                <a:highlight>
                  <a:srgbClr val="FFFFFF"/>
                </a:highlight>
                <a:latin typeface="Georgia"/>
                <a:ea typeface="Georgia"/>
                <a:cs typeface="Georgia"/>
                <a:sym typeface="Georgia"/>
              </a:rPr>
              <a:t>i,</a:t>
            </a:r>
            <a:br>
              <a:rPr lang="zh-TW" sz="1200">
                <a:solidFill>
                  <a:srgbClr val="000000"/>
                </a:solidFill>
                <a:highlight>
                  <a:srgbClr val="FFFFFF"/>
                </a:highlight>
                <a:latin typeface="Georgia"/>
                <a:ea typeface="Georgia"/>
                <a:cs typeface="Georgia"/>
                <a:sym typeface="Georgia"/>
              </a:rPr>
            </a:br>
            <a:br>
              <a:rPr lang="zh-TW" sz="1200">
                <a:solidFill>
                  <a:srgbClr val="000000"/>
                </a:solidFill>
                <a:highlight>
                  <a:srgbClr val="FFFFFF"/>
                </a:highlight>
                <a:latin typeface="Georgia"/>
                <a:ea typeface="Georgia"/>
                <a:cs typeface="Georgia"/>
                <a:sym typeface="Georgia"/>
              </a:rPr>
            </a:br>
            <a:br>
              <a:rPr lang="zh-TW" sz="1200">
                <a:solidFill>
                  <a:srgbClr val="000000"/>
                </a:solidFill>
                <a:highlight>
                  <a:srgbClr val="FFFFFF"/>
                </a:highlight>
                <a:latin typeface="Georgia"/>
                <a:ea typeface="Georgia"/>
                <a:cs typeface="Georgia"/>
                <a:sym typeface="Georgia"/>
              </a:rPr>
            </a:br>
            <a:endParaRPr sz="1200">
              <a:solidFill>
                <a:srgbClr val="000000"/>
              </a:solidFill>
              <a:highlight>
                <a:srgbClr val="FFFFFF"/>
              </a:highlight>
              <a:latin typeface="Georgia"/>
              <a:ea typeface="Georgia"/>
              <a:cs typeface="Georgia"/>
              <a:sym typeface="Georgia"/>
            </a:endParaRPr>
          </a:p>
          <a:p>
            <a:pPr indent="0" lvl="0" marL="457200" rtl="0" algn="l">
              <a:spcBef>
                <a:spcPts val="0"/>
              </a:spcBef>
              <a:spcAft>
                <a:spcPts val="0"/>
              </a:spcAft>
              <a:buNone/>
            </a:pPr>
            <a:r>
              <a:t/>
            </a:r>
            <a:endParaRPr>
              <a:solidFill>
                <a:srgbClr val="333333"/>
              </a:solidFill>
              <a:highlight>
                <a:srgbClr val="FFFFFF"/>
              </a:highlight>
              <a:latin typeface="Georgia"/>
              <a:ea typeface="Georgia"/>
              <a:cs typeface="Georgia"/>
              <a:sym typeface="Georgia"/>
            </a:endParaRPr>
          </a:p>
        </p:txBody>
      </p:sp>
      <p:pic>
        <p:nvPicPr>
          <p:cNvPr id="494" name="Google Shape;494;p77"/>
          <p:cNvPicPr preferRelativeResize="0"/>
          <p:nvPr/>
        </p:nvPicPr>
        <p:blipFill>
          <a:blip r:embed="rId3">
            <a:alphaModFix/>
          </a:blip>
          <a:stretch>
            <a:fillRect/>
          </a:stretch>
        </p:blipFill>
        <p:spPr>
          <a:xfrm>
            <a:off x="2650350" y="1150075"/>
            <a:ext cx="2495550" cy="7620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Google Shape;499;p78"/>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TW"/>
              <a:t>Problem Formulation</a:t>
            </a:r>
            <a:endParaRPr b="1"/>
          </a:p>
        </p:txBody>
      </p:sp>
      <p:sp>
        <p:nvSpPr>
          <p:cNvPr id="500" name="Google Shape;500;p78"/>
          <p:cNvSpPr txBox="1"/>
          <p:nvPr>
            <p:ph idx="1" type="body"/>
          </p:nvPr>
        </p:nvSpPr>
        <p:spPr>
          <a:xfrm>
            <a:off x="311700" y="695275"/>
            <a:ext cx="8520600" cy="444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zh-TW">
                <a:solidFill>
                  <a:srgbClr val="000000"/>
                </a:solidFill>
                <a:highlight>
                  <a:srgbClr val="FFFFFF"/>
                </a:highlight>
                <a:latin typeface="Georgia"/>
                <a:ea typeface="Georgia"/>
                <a:cs typeface="Georgia"/>
                <a:sym typeface="Georgia"/>
              </a:rPr>
              <a:t>UEi can obtain the SINR Γ</a:t>
            </a:r>
            <a:r>
              <a:rPr lang="zh-TW" sz="1200">
                <a:solidFill>
                  <a:srgbClr val="000000"/>
                </a:solidFill>
                <a:highlight>
                  <a:srgbClr val="FFFFFF"/>
                </a:highlight>
                <a:latin typeface="Georgia"/>
                <a:ea typeface="Georgia"/>
                <a:cs typeface="Georgia"/>
                <a:sym typeface="Georgia"/>
              </a:rPr>
              <a:t>i</a:t>
            </a:r>
            <a:r>
              <a:rPr lang="zh-TW">
                <a:solidFill>
                  <a:srgbClr val="000000"/>
                </a:solidFill>
                <a:highlight>
                  <a:srgbClr val="FFFFFF"/>
                </a:highlight>
                <a:latin typeface="Georgia"/>
                <a:ea typeface="Georgia"/>
                <a:cs typeface="Georgia"/>
                <a:sym typeface="Georgia"/>
              </a:rPr>
              <a:t>(t) at least as much as the munimum Qos requirements Ω</a:t>
            </a:r>
            <a:r>
              <a:rPr lang="zh-TW" sz="1200">
                <a:solidFill>
                  <a:srgbClr val="000000"/>
                </a:solidFill>
                <a:highlight>
                  <a:srgbClr val="FFFFFF"/>
                </a:highlight>
                <a:latin typeface="Georgia"/>
                <a:ea typeface="Georgia"/>
                <a:cs typeface="Georgia"/>
                <a:sym typeface="Georgia"/>
              </a:rPr>
              <a:t>i,</a:t>
            </a:r>
            <a:br>
              <a:rPr lang="zh-TW" sz="1200">
                <a:solidFill>
                  <a:srgbClr val="000000"/>
                </a:solidFill>
                <a:highlight>
                  <a:srgbClr val="FFFFFF"/>
                </a:highlight>
                <a:latin typeface="Georgia"/>
                <a:ea typeface="Georgia"/>
                <a:cs typeface="Georgia"/>
                <a:sym typeface="Georgia"/>
              </a:rPr>
            </a:br>
            <a:br>
              <a:rPr lang="zh-TW" sz="1200">
                <a:solidFill>
                  <a:srgbClr val="000000"/>
                </a:solidFill>
                <a:highlight>
                  <a:srgbClr val="FFFFFF"/>
                </a:highlight>
                <a:latin typeface="Georgia"/>
                <a:ea typeface="Georgia"/>
                <a:cs typeface="Georgia"/>
                <a:sym typeface="Georgia"/>
              </a:rPr>
            </a:br>
            <a:br>
              <a:rPr lang="zh-TW" sz="1200">
                <a:solidFill>
                  <a:srgbClr val="000000"/>
                </a:solidFill>
                <a:highlight>
                  <a:srgbClr val="FFFFFF"/>
                </a:highlight>
                <a:latin typeface="Georgia"/>
                <a:ea typeface="Georgia"/>
                <a:cs typeface="Georgia"/>
                <a:sym typeface="Georgia"/>
              </a:rPr>
            </a:br>
            <a:endParaRPr sz="1200">
              <a:solidFill>
                <a:srgbClr val="000000"/>
              </a:solidFill>
              <a:highlight>
                <a:srgbClr val="FFFFFF"/>
              </a:highlight>
              <a:latin typeface="Georgia"/>
              <a:ea typeface="Georgia"/>
              <a:cs typeface="Georgia"/>
              <a:sym typeface="Georgia"/>
            </a:endParaRPr>
          </a:p>
          <a:p>
            <a:pPr indent="-342900" lvl="0" marL="457200" rtl="0" algn="l">
              <a:spcBef>
                <a:spcPts val="0"/>
              </a:spcBef>
              <a:spcAft>
                <a:spcPts val="0"/>
              </a:spcAft>
              <a:buClr>
                <a:srgbClr val="000000"/>
              </a:buClr>
              <a:buSzPts val="1800"/>
              <a:buChar char="●"/>
            </a:pPr>
            <a:r>
              <a:rPr lang="zh-TW">
                <a:solidFill>
                  <a:srgbClr val="000000"/>
                </a:solidFill>
              </a:rPr>
              <a:t>The total cost of </a:t>
            </a:r>
            <a:r>
              <a:rPr lang="zh-TW">
                <a:solidFill>
                  <a:schemeClr val="dk1"/>
                </a:solidFill>
                <a:highlight>
                  <a:srgbClr val="FFFFFF"/>
                </a:highlight>
                <a:latin typeface="Georgia"/>
                <a:ea typeface="Georgia"/>
                <a:cs typeface="Georgia"/>
                <a:sym typeface="Georgia"/>
              </a:rPr>
              <a:t>UE</a:t>
            </a:r>
            <a:r>
              <a:rPr lang="zh-TW" sz="1200">
                <a:solidFill>
                  <a:schemeClr val="dk1"/>
                </a:solidFill>
                <a:highlight>
                  <a:srgbClr val="FFFFFF"/>
                </a:highlight>
                <a:latin typeface="Georgia"/>
                <a:ea typeface="Georgia"/>
                <a:cs typeface="Georgia"/>
                <a:sym typeface="Georgia"/>
              </a:rPr>
              <a:t>i</a:t>
            </a:r>
            <a:r>
              <a:rPr lang="zh-TW">
                <a:solidFill>
                  <a:schemeClr val="dk1"/>
                </a:solidFill>
                <a:highlight>
                  <a:srgbClr val="FFFFFF"/>
                </a:highlight>
                <a:latin typeface="Georgia"/>
                <a:ea typeface="Georgia"/>
                <a:cs typeface="Georgia"/>
                <a:sym typeface="Georgia"/>
              </a:rPr>
              <a:t> is</a:t>
            </a:r>
            <a:br>
              <a:rPr lang="zh-TW">
                <a:solidFill>
                  <a:schemeClr val="dk1"/>
                </a:solidFill>
                <a:highlight>
                  <a:srgbClr val="FFFFFF"/>
                </a:highlight>
                <a:latin typeface="Georgia"/>
                <a:ea typeface="Georgia"/>
                <a:cs typeface="Georgia"/>
                <a:sym typeface="Georgia"/>
              </a:rPr>
            </a:br>
            <a:br>
              <a:rPr lang="zh-TW">
                <a:solidFill>
                  <a:schemeClr val="dk1"/>
                </a:solidFill>
                <a:highlight>
                  <a:srgbClr val="FFFFFF"/>
                </a:highlight>
                <a:latin typeface="Georgia"/>
                <a:ea typeface="Georgia"/>
                <a:cs typeface="Georgia"/>
                <a:sym typeface="Georgia"/>
              </a:rPr>
            </a:br>
            <a:endParaRPr>
              <a:solidFill>
                <a:schemeClr val="dk1"/>
              </a:solidFill>
              <a:highlight>
                <a:srgbClr val="FFFFFF"/>
              </a:highlight>
              <a:latin typeface="Georgia"/>
              <a:ea typeface="Georgia"/>
              <a:cs typeface="Georgia"/>
              <a:sym typeface="Georgia"/>
            </a:endParaRPr>
          </a:p>
          <a:p>
            <a:pPr indent="0" lvl="0" marL="457200" rtl="0" algn="l">
              <a:spcBef>
                <a:spcPts val="1600"/>
              </a:spcBef>
              <a:spcAft>
                <a:spcPts val="0"/>
              </a:spcAft>
              <a:buNone/>
            </a:pPr>
            <a:r>
              <a:t/>
            </a:r>
            <a:endParaRPr>
              <a:solidFill>
                <a:srgbClr val="333333"/>
              </a:solidFill>
              <a:highlight>
                <a:srgbClr val="FFFFFF"/>
              </a:highlight>
              <a:latin typeface="Georgia"/>
              <a:ea typeface="Georgia"/>
              <a:cs typeface="Georgia"/>
              <a:sym typeface="Georgia"/>
            </a:endParaRPr>
          </a:p>
        </p:txBody>
      </p:sp>
      <p:pic>
        <p:nvPicPr>
          <p:cNvPr id="501" name="Google Shape;501;p78"/>
          <p:cNvPicPr preferRelativeResize="0"/>
          <p:nvPr/>
        </p:nvPicPr>
        <p:blipFill>
          <a:blip r:embed="rId3">
            <a:alphaModFix/>
          </a:blip>
          <a:stretch>
            <a:fillRect/>
          </a:stretch>
        </p:blipFill>
        <p:spPr>
          <a:xfrm>
            <a:off x="2650350" y="1150075"/>
            <a:ext cx="2495550" cy="762000"/>
          </a:xfrm>
          <a:prstGeom prst="rect">
            <a:avLst/>
          </a:prstGeom>
          <a:noFill/>
          <a:ln>
            <a:noFill/>
          </a:ln>
        </p:spPr>
      </p:pic>
      <p:pic>
        <p:nvPicPr>
          <p:cNvPr id="502" name="Google Shape;502;p78"/>
          <p:cNvPicPr preferRelativeResize="0"/>
          <p:nvPr/>
        </p:nvPicPr>
        <p:blipFill>
          <a:blip r:embed="rId4">
            <a:alphaModFix/>
          </a:blip>
          <a:stretch>
            <a:fillRect/>
          </a:stretch>
        </p:blipFill>
        <p:spPr>
          <a:xfrm>
            <a:off x="3244775" y="2001188"/>
            <a:ext cx="4514850" cy="6953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Google Shape;507;p79"/>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TW"/>
              <a:t>Problem Formulation</a:t>
            </a:r>
            <a:endParaRPr b="1"/>
          </a:p>
        </p:txBody>
      </p:sp>
      <p:sp>
        <p:nvSpPr>
          <p:cNvPr id="508" name="Google Shape;508;p79"/>
          <p:cNvSpPr txBox="1"/>
          <p:nvPr>
            <p:ph idx="1" type="body"/>
          </p:nvPr>
        </p:nvSpPr>
        <p:spPr>
          <a:xfrm>
            <a:off x="311700" y="695275"/>
            <a:ext cx="8520600" cy="444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zh-TW">
                <a:solidFill>
                  <a:srgbClr val="000000"/>
                </a:solidFill>
                <a:highlight>
                  <a:srgbClr val="FFFFFF"/>
                </a:highlight>
                <a:latin typeface="Georgia"/>
                <a:ea typeface="Georgia"/>
                <a:cs typeface="Georgia"/>
                <a:sym typeface="Georgia"/>
              </a:rPr>
              <a:t>UEi can obtain the SINR Γ</a:t>
            </a:r>
            <a:r>
              <a:rPr lang="zh-TW" sz="1200">
                <a:solidFill>
                  <a:srgbClr val="000000"/>
                </a:solidFill>
                <a:highlight>
                  <a:srgbClr val="FFFFFF"/>
                </a:highlight>
                <a:latin typeface="Georgia"/>
                <a:ea typeface="Georgia"/>
                <a:cs typeface="Georgia"/>
                <a:sym typeface="Georgia"/>
              </a:rPr>
              <a:t>i</a:t>
            </a:r>
            <a:r>
              <a:rPr lang="zh-TW">
                <a:solidFill>
                  <a:srgbClr val="000000"/>
                </a:solidFill>
                <a:highlight>
                  <a:srgbClr val="FFFFFF"/>
                </a:highlight>
                <a:latin typeface="Georgia"/>
                <a:ea typeface="Georgia"/>
                <a:cs typeface="Georgia"/>
                <a:sym typeface="Georgia"/>
              </a:rPr>
              <a:t>(t) at least as much as the munimum Qos requirements Ω</a:t>
            </a:r>
            <a:r>
              <a:rPr lang="zh-TW" sz="1200">
                <a:solidFill>
                  <a:srgbClr val="000000"/>
                </a:solidFill>
                <a:highlight>
                  <a:srgbClr val="FFFFFF"/>
                </a:highlight>
                <a:latin typeface="Georgia"/>
                <a:ea typeface="Georgia"/>
                <a:cs typeface="Georgia"/>
                <a:sym typeface="Georgia"/>
              </a:rPr>
              <a:t>i,</a:t>
            </a:r>
            <a:br>
              <a:rPr lang="zh-TW" sz="1200">
                <a:solidFill>
                  <a:srgbClr val="000000"/>
                </a:solidFill>
                <a:highlight>
                  <a:srgbClr val="FFFFFF"/>
                </a:highlight>
                <a:latin typeface="Georgia"/>
                <a:ea typeface="Georgia"/>
                <a:cs typeface="Georgia"/>
                <a:sym typeface="Georgia"/>
              </a:rPr>
            </a:br>
            <a:br>
              <a:rPr lang="zh-TW" sz="1200">
                <a:solidFill>
                  <a:srgbClr val="000000"/>
                </a:solidFill>
                <a:highlight>
                  <a:srgbClr val="FFFFFF"/>
                </a:highlight>
                <a:latin typeface="Georgia"/>
                <a:ea typeface="Georgia"/>
                <a:cs typeface="Georgia"/>
                <a:sym typeface="Georgia"/>
              </a:rPr>
            </a:br>
            <a:br>
              <a:rPr lang="zh-TW" sz="1200">
                <a:solidFill>
                  <a:srgbClr val="000000"/>
                </a:solidFill>
                <a:highlight>
                  <a:srgbClr val="FFFFFF"/>
                </a:highlight>
                <a:latin typeface="Georgia"/>
                <a:ea typeface="Georgia"/>
                <a:cs typeface="Georgia"/>
                <a:sym typeface="Georgia"/>
              </a:rPr>
            </a:br>
            <a:endParaRPr sz="1200">
              <a:solidFill>
                <a:srgbClr val="000000"/>
              </a:solidFill>
              <a:highlight>
                <a:srgbClr val="FFFFFF"/>
              </a:highlight>
              <a:latin typeface="Georgia"/>
              <a:ea typeface="Georgia"/>
              <a:cs typeface="Georgia"/>
              <a:sym typeface="Georgia"/>
            </a:endParaRPr>
          </a:p>
          <a:p>
            <a:pPr indent="-342900" lvl="0" marL="457200" rtl="0" algn="l">
              <a:spcBef>
                <a:spcPts val="0"/>
              </a:spcBef>
              <a:spcAft>
                <a:spcPts val="0"/>
              </a:spcAft>
              <a:buClr>
                <a:srgbClr val="000000"/>
              </a:buClr>
              <a:buSzPts val="1800"/>
              <a:buChar char="●"/>
            </a:pPr>
            <a:r>
              <a:rPr lang="zh-TW">
                <a:solidFill>
                  <a:srgbClr val="000000"/>
                </a:solidFill>
              </a:rPr>
              <a:t>The total cost of </a:t>
            </a:r>
            <a:r>
              <a:rPr lang="zh-TW">
                <a:solidFill>
                  <a:schemeClr val="dk1"/>
                </a:solidFill>
                <a:highlight>
                  <a:srgbClr val="FFFFFF"/>
                </a:highlight>
                <a:latin typeface="Georgia"/>
                <a:ea typeface="Georgia"/>
                <a:cs typeface="Georgia"/>
                <a:sym typeface="Georgia"/>
              </a:rPr>
              <a:t>UE</a:t>
            </a:r>
            <a:r>
              <a:rPr lang="zh-TW" sz="1200">
                <a:solidFill>
                  <a:schemeClr val="dk1"/>
                </a:solidFill>
                <a:highlight>
                  <a:srgbClr val="FFFFFF"/>
                </a:highlight>
                <a:latin typeface="Georgia"/>
                <a:ea typeface="Georgia"/>
                <a:cs typeface="Georgia"/>
                <a:sym typeface="Georgia"/>
              </a:rPr>
              <a:t>i</a:t>
            </a:r>
            <a:r>
              <a:rPr lang="zh-TW">
                <a:solidFill>
                  <a:schemeClr val="dk1"/>
                </a:solidFill>
                <a:highlight>
                  <a:srgbClr val="FFFFFF"/>
                </a:highlight>
                <a:latin typeface="Georgia"/>
                <a:ea typeface="Georgia"/>
                <a:cs typeface="Georgia"/>
                <a:sym typeface="Georgia"/>
              </a:rPr>
              <a:t> is</a:t>
            </a:r>
            <a:br>
              <a:rPr lang="zh-TW">
                <a:solidFill>
                  <a:schemeClr val="dk1"/>
                </a:solidFill>
                <a:highlight>
                  <a:srgbClr val="FFFFFF"/>
                </a:highlight>
                <a:latin typeface="Georgia"/>
                <a:ea typeface="Georgia"/>
                <a:cs typeface="Georgia"/>
                <a:sym typeface="Georgia"/>
              </a:rPr>
            </a:br>
            <a:br>
              <a:rPr lang="zh-TW">
                <a:solidFill>
                  <a:schemeClr val="dk1"/>
                </a:solidFill>
                <a:highlight>
                  <a:srgbClr val="FFFFFF"/>
                </a:highlight>
                <a:latin typeface="Georgia"/>
                <a:ea typeface="Georgia"/>
                <a:cs typeface="Georgia"/>
                <a:sym typeface="Georgia"/>
              </a:rPr>
            </a:br>
            <a:endParaRPr>
              <a:solidFill>
                <a:schemeClr val="dk1"/>
              </a:solidFill>
              <a:highlight>
                <a:srgbClr val="FFFFFF"/>
              </a:highlight>
              <a:latin typeface="Georgia"/>
              <a:ea typeface="Georgia"/>
              <a:cs typeface="Georgia"/>
              <a:sym typeface="Georgia"/>
            </a:endParaRPr>
          </a:p>
          <a:p>
            <a:pPr indent="-342900" lvl="0" marL="457200" rtl="0" algn="l">
              <a:spcBef>
                <a:spcPts val="0"/>
              </a:spcBef>
              <a:spcAft>
                <a:spcPts val="0"/>
              </a:spcAft>
              <a:buClr>
                <a:schemeClr val="dk1"/>
              </a:buClr>
              <a:buSzPts val="1800"/>
              <a:buFont typeface="Georgia"/>
              <a:buChar char="●"/>
            </a:pPr>
            <a:r>
              <a:rPr lang="zh-TW">
                <a:solidFill>
                  <a:srgbClr val="333333"/>
                </a:solidFill>
                <a:highlight>
                  <a:srgbClr val="FFFFFF"/>
                </a:highlight>
                <a:latin typeface="Georgia"/>
                <a:ea typeface="Georgia"/>
                <a:cs typeface="Georgia"/>
                <a:sym typeface="Georgia"/>
              </a:rPr>
              <a:t>The i-th UE's utility w</a:t>
            </a:r>
            <a:r>
              <a:rPr lang="zh-TW" sz="1200">
                <a:solidFill>
                  <a:srgbClr val="333333"/>
                </a:solidFill>
                <a:highlight>
                  <a:srgbClr val="FFFFFF"/>
                </a:highlight>
                <a:latin typeface="Georgia"/>
                <a:ea typeface="Georgia"/>
                <a:cs typeface="Georgia"/>
                <a:sym typeface="Georgia"/>
              </a:rPr>
              <a:t>i</a:t>
            </a:r>
            <a:r>
              <a:rPr lang="zh-TW">
                <a:solidFill>
                  <a:srgbClr val="333333"/>
                </a:solidFill>
                <a:highlight>
                  <a:srgbClr val="FFFFFF"/>
                </a:highlight>
                <a:latin typeface="Georgia"/>
                <a:ea typeface="Georgia"/>
                <a:cs typeface="Georgia"/>
                <a:sym typeface="Georgia"/>
              </a:rPr>
              <a:t>(t) as the difference between the achievable profit and the cost,</a:t>
            </a:r>
            <a:br>
              <a:rPr lang="zh-TW">
                <a:solidFill>
                  <a:srgbClr val="333333"/>
                </a:solidFill>
                <a:highlight>
                  <a:srgbClr val="FFFFFF"/>
                </a:highlight>
                <a:latin typeface="Georgia"/>
                <a:ea typeface="Georgia"/>
                <a:cs typeface="Georgia"/>
                <a:sym typeface="Georgia"/>
              </a:rPr>
            </a:br>
            <a:endParaRPr>
              <a:solidFill>
                <a:srgbClr val="333333"/>
              </a:solidFill>
              <a:highlight>
                <a:srgbClr val="FFFFFF"/>
              </a:highlight>
              <a:latin typeface="Georgia"/>
              <a:ea typeface="Georgia"/>
              <a:cs typeface="Georgia"/>
              <a:sym typeface="Georgia"/>
            </a:endParaRPr>
          </a:p>
          <a:p>
            <a:pPr indent="0" lvl="0" marL="457200" rtl="0" algn="l">
              <a:spcBef>
                <a:spcPts val="0"/>
              </a:spcBef>
              <a:spcAft>
                <a:spcPts val="0"/>
              </a:spcAft>
              <a:buNone/>
            </a:pPr>
            <a:r>
              <a:t/>
            </a:r>
            <a:endParaRPr>
              <a:solidFill>
                <a:srgbClr val="333333"/>
              </a:solidFill>
              <a:highlight>
                <a:srgbClr val="FFFFFF"/>
              </a:highlight>
              <a:latin typeface="Georgia"/>
              <a:ea typeface="Georgia"/>
              <a:cs typeface="Georgia"/>
              <a:sym typeface="Georgia"/>
            </a:endParaRPr>
          </a:p>
        </p:txBody>
      </p:sp>
      <p:pic>
        <p:nvPicPr>
          <p:cNvPr id="509" name="Google Shape;509;p79"/>
          <p:cNvPicPr preferRelativeResize="0"/>
          <p:nvPr/>
        </p:nvPicPr>
        <p:blipFill>
          <a:blip r:embed="rId3">
            <a:alphaModFix/>
          </a:blip>
          <a:stretch>
            <a:fillRect/>
          </a:stretch>
        </p:blipFill>
        <p:spPr>
          <a:xfrm>
            <a:off x="2650350" y="1150075"/>
            <a:ext cx="2495550" cy="762000"/>
          </a:xfrm>
          <a:prstGeom prst="rect">
            <a:avLst/>
          </a:prstGeom>
          <a:noFill/>
          <a:ln>
            <a:noFill/>
          </a:ln>
        </p:spPr>
      </p:pic>
      <p:pic>
        <p:nvPicPr>
          <p:cNvPr id="510" name="Google Shape;510;p79"/>
          <p:cNvPicPr preferRelativeResize="0"/>
          <p:nvPr/>
        </p:nvPicPr>
        <p:blipFill>
          <a:blip r:embed="rId4">
            <a:alphaModFix/>
          </a:blip>
          <a:stretch>
            <a:fillRect/>
          </a:stretch>
        </p:blipFill>
        <p:spPr>
          <a:xfrm>
            <a:off x="3244775" y="2001188"/>
            <a:ext cx="4514850" cy="695325"/>
          </a:xfrm>
          <a:prstGeom prst="rect">
            <a:avLst/>
          </a:prstGeom>
          <a:noFill/>
          <a:ln>
            <a:noFill/>
          </a:ln>
        </p:spPr>
      </p:pic>
      <p:pic>
        <p:nvPicPr>
          <p:cNvPr id="511" name="Google Shape;511;p79"/>
          <p:cNvPicPr preferRelativeResize="0"/>
          <p:nvPr/>
        </p:nvPicPr>
        <p:blipFill>
          <a:blip r:embed="rId5">
            <a:alphaModFix/>
          </a:blip>
          <a:stretch>
            <a:fillRect/>
          </a:stretch>
        </p:blipFill>
        <p:spPr>
          <a:xfrm>
            <a:off x="1856825" y="3232963"/>
            <a:ext cx="6591300" cy="7239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80"/>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TW"/>
              <a:t>Problem Formulation</a:t>
            </a:r>
            <a:endParaRPr b="1"/>
          </a:p>
        </p:txBody>
      </p:sp>
      <p:sp>
        <p:nvSpPr>
          <p:cNvPr id="517" name="Google Shape;517;p80"/>
          <p:cNvSpPr txBox="1"/>
          <p:nvPr>
            <p:ph idx="1" type="body"/>
          </p:nvPr>
        </p:nvSpPr>
        <p:spPr>
          <a:xfrm>
            <a:off x="311700" y="695275"/>
            <a:ext cx="8520600" cy="444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zh-TW">
                <a:solidFill>
                  <a:srgbClr val="000000"/>
                </a:solidFill>
                <a:highlight>
                  <a:srgbClr val="FFFFFF"/>
                </a:highlight>
                <a:latin typeface="Georgia"/>
                <a:ea typeface="Georgia"/>
                <a:cs typeface="Georgia"/>
                <a:sym typeface="Georgia"/>
              </a:rPr>
              <a:t>UEi can obtain the SINR Γ</a:t>
            </a:r>
            <a:r>
              <a:rPr lang="zh-TW" sz="1200">
                <a:solidFill>
                  <a:srgbClr val="000000"/>
                </a:solidFill>
                <a:highlight>
                  <a:srgbClr val="FFFFFF"/>
                </a:highlight>
                <a:latin typeface="Georgia"/>
                <a:ea typeface="Georgia"/>
                <a:cs typeface="Georgia"/>
                <a:sym typeface="Georgia"/>
              </a:rPr>
              <a:t>i</a:t>
            </a:r>
            <a:r>
              <a:rPr lang="zh-TW">
                <a:solidFill>
                  <a:srgbClr val="000000"/>
                </a:solidFill>
                <a:highlight>
                  <a:srgbClr val="FFFFFF"/>
                </a:highlight>
                <a:latin typeface="Georgia"/>
                <a:ea typeface="Georgia"/>
                <a:cs typeface="Georgia"/>
                <a:sym typeface="Georgia"/>
              </a:rPr>
              <a:t>(t) at least as much as the munimum Qos requirements Ω</a:t>
            </a:r>
            <a:r>
              <a:rPr lang="zh-TW" sz="1200">
                <a:solidFill>
                  <a:srgbClr val="000000"/>
                </a:solidFill>
                <a:highlight>
                  <a:srgbClr val="FFFFFF"/>
                </a:highlight>
                <a:latin typeface="Georgia"/>
                <a:ea typeface="Georgia"/>
                <a:cs typeface="Georgia"/>
                <a:sym typeface="Georgia"/>
              </a:rPr>
              <a:t>i,</a:t>
            </a:r>
            <a:br>
              <a:rPr lang="zh-TW" sz="1200">
                <a:solidFill>
                  <a:srgbClr val="000000"/>
                </a:solidFill>
                <a:highlight>
                  <a:srgbClr val="FFFFFF"/>
                </a:highlight>
                <a:latin typeface="Georgia"/>
                <a:ea typeface="Georgia"/>
                <a:cs typeface="Georgia"/>
                <a:sym typeface="Georgia"/>
              </a:rPr>
            </a:br>
            <a:br>
              <a:rPr lang="zh-TW" sz="1200">
                <a:solidFill>
                  <a:srgbClr val="000000"/>
                </a:solidFill>
                <a:highlight>
                  <a:srgbClr val="FFFFFF"/>
                </a:highlight>
                <a:latin typeface="Georgia"/>
                <a:ea typeface="Georgia"/>
                <a:cs typeface="Georgia"/>
                <a:sym typeface="Georgia"/>
              </a:rPr>
            </a:br>
            <a:br>
              <a:rPr lang="zh-TW" sz="1200">
                <a:solidFill>
                  <a:srgbClr val="000000"/>
                </a:solidFill>
                <a:highlight>
                  <a:srgbClr val="FFFFFF"/>
                </a:highlight>
                <a:latin typeface="Georgia"/>
                <a:ea typeface="Georgia"/>
                <a:cs typeface="Georgia"/>
                <a:sym typeface="Georgia"/>
              </a:rPr>
            </a:br>
            <a:endParaRPr sz="1200">
              <a:solidFill>
                <a:srgbClr val="000000"/>
              </a:solidFill>
              <a:highlight>
                <a:srgbClr val="FFFFFF"/>
              </a:highlight>
              <a:latin typeface="Georgia"/>
              <a:ea typeface="Georgia"/>
              <a:cs typeface="Georgia"/>
              <a:sym typeface="Georgia"/>
            </a:endParaRPr>
          </a:p>
          <a:p>
            <a:pPr indent="-342900" lvl="0" marL="457200" rtl="0" algn="l">
              <a:spcBef>
                <a:spcPts val="0"/>
              </a:spcBef>
              <a:spcAft>
                <a:spcPts val="0"/>
              </a:spcAft>
              <a:buClr>
                <a:srgbClr val="000000"/>
              </a:buClr>
              <a:buSzPts val="1800"/>
              <a:buChar char="●"/>
            </a:pPr>
            <a:r>
              <a:rPr lang="zh-TW">
                <a:solidFill>
                  <a:srgbClr val="000000"/>
                </a:solidFill>
              </a:rPr>
              <a:t>The total cost of </a:t>
            </a:r>
            <a:r>
              <a:rPr lang="zh-TW">
                <a:solidFill>
                  <a:schemeClr val="dk1"/>
                </a:solidFill>
                <a:highlight>
                  <a:srgbClr val="FFFFFF"/>
                </a:highlight>
                <a:latin typeface="Georgia"/>
                <a:ea typeface="Georgia"/>
                <a:cs typeface="Georgia"/>
                <a:sym typeface="Georgia"/>
              </a:rPr>
              <a:t>UE</a:t>
            </a:r>
            <a:r>
              <a:rPr lang="zh-TW" sz="1200">
                <a:solidFill>
                  <a:schemeClr val="dk1"/>
                </a:solidFill>
                <a:highlight>
                  <a:srgbClr val="FFFFFF"/>
                </a:highlight>
                <a:latin typeface="Georgia"/>
                <a:ea typeface="Georgia"/>
                <a:cs typeface="Georgia"/>
                <a:sym typeface="Georgia"/>
              </a:rPr>
              <a:t>i</a:t>
            </a:r>
            <a:r>
              <a:rPr lang="zh-TW">
                <a:solidFill>
                  <a:schemeClr val="dk1"/>
                </a:solidFill>
                <a:highlight>
                  <a:srgbClr val="FFFFFF"/>
                </a:highlight>
                <a:latin typeface="Georgia"/>
                <a:ea typeface="Georgia"/>
                <a:cs typeface="Georgia"/>
                <a:sym typeface="Georgia"/>
              </a:rPr>
              <a:t> is</a:t>
            </a:r>
            <a:br>
              <a:rPr lang="zh-TW">
                <a:solidFill>
                  <a:schemeClr val="dk1"/>
                </a:solidFill>
                <a:highlight>
                  <a:srgbClr val="FFFFFF"/>
                </a:highlight>
                <a:latin typeface="Georgia"/>
                <a:ea typeface="Georgia"/>
                <a:cs typeface="Georgia"/>
                <a:sym typeface="Georgia"/>
              </a:rPr>
            </a:br>
            <a:br>
              <a:rPr lang="zh-TW">
                <a:solidFill>
                  <a:schemeClr val="dk1"/>
                </a:solidFill>
                <a:highlight>
                  <a:srgbClr val="FFFFFF"/>
                </a:highlight>
                <a:latin typeface="Georgia"/>
                <a:ea typeface="Georgia"/>
                <a:cs typeface="Georgia"/>
                <a:sym typeface="Georgia"/>
              </a:rPr>
            </a:br>
            <a:endParaRPr>
              <a:solidFill>
                <a:schemeClr val="dk1"/>
              </a:solidFill>
              <a:highlight>
                <a:srgbClr val="FFFFFF"/>
              </a:highlight>
              <a:latin typeface="Georgia"/>
              <a:ea typeface="Georgia"/>
              <a:cs typeface="Georgia"/>
              <a:sym typeface="Georgia"/>
            </a:endParaRPr>
          </a:p>
          <a:p>
            <a:pPr indent="-342900" lvl="0" marL="457200" rtl="0" algn="l">
              <a:spcBef>
                <a:spcPts val="0"/>
              </a:spcBef>
              <a:spcAft>
                <a:spcPts val="0"/>
              </a:spcAft>
              <a:buClr>
                <a:schemeClr val="dk1"/>
              </a:buClr>
              <a:buSzPts val="1800"/>
              <a:buFont typeface="Georgia"/>
              <a:buChar char="●"/>
            </a:pPr>
            <a:r>
              <a:rPr lang="zh-TW">
                <a:solidFill>
                  <a:srgbClr val="333333"/>
                </a:solidFill>
                <a:highlight>
                  <a:srgbClr val="FFFFFF"/>
                </a:highlight>
                <a:latin typeface="Georgia"/>
                <a:ea typeface="Georgia"/>
                <a:cs typeface="Georgia"/>
                <a:sym typeface="Georgia"/>
              </a:rPr>
              <a:t>The i-th UE's utility w</a:t>
            </a:r>
            <a:r>
              <a:rPr lang="zh-TW" sz="1200">
                <a:solidFill>
                  <a:srgbClr val="333333"/>
                </a:solidFill>
                <a:highlight>
                  <a:srgbClr val="FFFFFF"/>
                </a:highlight>
                <a:latin typeface="Georgia"/>
                <a:ea typeface="Georgia"/>
                <a:cs typeface="Georgia"/>
                <a:sym typeface="Georgia"/>
              </a:rPr>
              <a:t>i</a:t>
            </a:r>
            <a:r>
              <a:rPr lang="zh-TW">
                <a:solidFill>
                  <a:srgbClr val="333333"/>
                </a:solidFill>
                <a:highlight>
                  <a:srgbClr val="FFFFFF"/>
                </a:highlight>
                <a:latin typeface="Georgia"/>
                <a:ea typeface="Georgia"/>
                <a:cs typeface="Georgia"/>
                <a:sym typeface="Georgia"/>
              </a:rPr>
              <a:t>(t) as the difference between the achievable profit and the cost,</a:t>
            </a:r>
            <a:br>
              <a:rPr lang="zh-TW">
                <a:solidFill>
                  <a:srgbClr val="333333"/>
                </a:solidFill>
                <a:highlight>
                  <a:srgbClr val="FFFFFF"/>
                </a:highlight>
                <a:latin typeface="Georgia"/>
                <a:ea typeface="Georgia"/>
                <a:cs typeface="Georgia"/>
                <a:sym typeface="Georgia"/>
              </a:rPr>
            </a:br>
            <a:endParaRPr>
              <a:solidFill>
                <a:srgbClr val="333333"/>
              </a:solidFill>
              <a:highlight>
                <a:srgbClr val="FFFFFF"/>
              </a:highlight>
              <a:latin typeface="Georgia"/>
              <a:ea typeface="Georgia"/>
              <a:cs typeface="Georgia"/>
              <a:sym typeface="Georgia"/>
            </a:endParaRPr>
          </a:p>
          <a:p>
            <a:pPr indent="-342900" lvl="0" marL="457200" rtl="0" algn="l">
              <a:spcBef>
                <a:spcPts val="0"/>
              </a:spcBef>
              <a:spcAft>
                <a:spcPts val="0"/>
              </a:spcAft>
              <a:buClr>
                <a:srgbClr val="333333"/>
              </a:buClr>
              <a:buSzPts val="1800"/>
              <a:buFont typeface="Georgia"/>
              <a:buChar char="●"/>
            </a:pPr>
            <a:r>
              <a:rPr lang="zh-TW">
                <a:solidFill>
                  <a:schemeClr val="dk1"/>
                </a:solidFill>
                <a:highlight>
                  <a:srgbClr val="FFFFFF"/>
                </a:highlight>
                <a:latin typeface="Georgia"/>
                <a:ea typeface="Georgia"/>
                <a:cs typeface="Georgia"/>
                <a:sym typeface="Georgia"/>
              </a:rPr>
              <a:t>Goal: maximize its long-term reward Φi(t) as a sum of the instantaneous rewards over an infinite period, that is,</a:t>
            </a:r>
            <a:br>
              <a:rPr lang="zh-TW">
                <a:solidFill>
                  <a:srgbClr val="333333"/>
                </a:solidFill>
                <a:highlight>
                  <a:srgbClr val="FFFFFF"/>
                </a:highlight>
                <a:latin typeface="Georgia"/>
                <a:ea typeface="Georgia"/>
                <a:cs typeface="Georgia"/>
                <a:sym typeface="Georgia"/>
              </a:rPr>
            </a:br>
            <a:endParaRPr>
              <a:solidFill>
                <a:srgbClr val="333333"/>
              </a:solidFill>
              <a:highlight>
                <a:srgbClr val="FFFFFF"/>
              </a:highlight>
              <a:latin typeface="Georgia"/>
              <a:ea typeface="Georgia"/>
              <a:cs typeface="Georgia"/>
              <a:sym typeface="Georgia"/>
            </a:endParaRPr>
          </a:p>
        </p:txBody>
      </p:sp>
      <p:pic>
        <p:nvPicPr>
          <p:cNvPr id="518" name="Google Shape;518;p80"/>
          <p:cNvPicPr preferRelativeResize="0"/>
          <p:nvPr/>
        </p:nvPicPr>
        <p:blipFill>
          <a:blip r:embed="rId3">
            <a:alphaModFix/>
          </a:blip>
          <a:stretch>
            <a:fillRect/>
          </a:stretch>
        </p:blipFill>
        <p:spPr>
          <a:xfrm>
            <a:off x="2650350" y="1150075"/>
            <a:ext cx="2495550" cy="762000"/>
          </a:xfrm>
          <a:prstGeom prst="rect">
            <a:avLst/>
          </a:prstGeom>
          <a:noFill/>
          <a:ln>
            <a:noFill/>
          </a:ln>
        </p:spPr>
      </p:pic>
      <p:pic>
        <p:nvPicPr>
          <p:cNvPr id="519" name="Google Shape;519;p80"/>
          <p:cNvPicPr preferRelativeResize="0"/>
          <p:nvPr/>
        </p:nvPicPr>
        <p:blipFill>
          <a:blip r:embed="rId4">
            <a:alphaModFix/>
          </a:blip>
          <a:stretch>
            <a:fillRect/>
          </a:stretch>
        </p:blipFill>
        <p:spPr>
          <a:xfrm>
            <a:off x="3244775" y="2001188"/>
            <a:ext cx="4514850" cy="695325"/>
          </a:xfrm>
          <a:prstGeom prst="rect">
            <a:avLst/>
          </a:prstGeom>
          <a:noFill/>
          <a:ln>
            <a:noFill/>
          </a:ln>
        </p:spPr>
      </p:pic>
      <p:pic>
        <p:nvPicPr>
          <p:cNvPr id="520" name="Google Shape;520;p80"/>
          <p:cNvPicPr preferRelativeResize="0"/>
          <p:nvPr/>
        </p:nvPicPr>
        <p:blipFill>
          <a:blip r:embed="rId5">
            <a:alphaModFix/>
          </a:blip>
          <a:stretch>
            <a:fillRect/>
          </a:stretch>
        </p:blipFill>
        <p:spPr>
          <a:xfrm>
            <a:off x="1856825" y="3232963"/>
            <a:ext cx="6591300" cy="723900"/>
          </a:xfrm>
          <a:prstGeom prst="rect">
            <a:avLst/>
          </a:prstGeom>
          <a:noFill/>
          <a:ln>
            <a:noFill/>
          </a:ln>
        </p:spPr>
      </p:pic>
      <p:pic>
        <p:nvPicPr>
          <p:cNvPr id="521" name="Google Shape;521;p80"/>
          <p:cNvPicPr preferRelativeResize="0"/>
          <p:nvPr/>
        </p:nvPicPr>
        <p:blipFill>
          <a:blip r:embed="rId6">
            <a:alphaModFix/>
          </a:blip>
          <a:stretch>
            <a:fillRect/>
          </a:stretch>
        </p:blipFill>
        <p:spPr>
          <a:xfrm>
            <a:off x="4839850" y="4263122"/>
            <a:ext cx="2495550" cy="794953"/>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Google Shape;526;p81"/>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Reinforcement Learning </a:t>
            </a:r>
            <a:endParaRPr/>
          </a:p>
        </p:txBody>
      </p:sp>
      <p:sp>
        <p:nvSpPr>
          <p:cNvPr id="527" name="Google Shape;527;p81"/>
          <p:cNvSpPr txBox="1"/>
          <p:nvPr>
            <p:ph idx="1" type="body"/>
          </p:nvPr>
        </p:nvSpPr>
        <p:spPr>
          <a:xfrm>
            <a:off x="311700" y="390475"/>
            <a:ext cx="8520600" cy="3416400"/>
          </a:xfrm>
          <a:prstGeom prst="rect">
            <a:avLst/>
          </a:prstGeom>
        </p:spPr>
        <p:txBody>
          <a:bodyPr anchorCtr="0" anchor="t" bIns="91425" lIns="91425" spcFirstLastPara="1" rIns="91425" wrap="square" tIns="91425">
            <a:noAutofit/>
          </a:bodyPr>
          <a:lstStyle/>
          <a:p>
            <a:pPr indent="-330200" lvl="0" marL="457200" rtl="0" algn="l">
              <a:lnSpc>
                <a:spcPct val="158000"/>
              </a:lnSpc>
              <a:spcBef>
                <a:spcPts val="3200"/>
              </a:spcBef>
              <a:spcAft>
                <a:spcPts val="0"/>
              </a:spcAft>
              <a:buClr>
                <a:schemeClr val="dk1"/>
              </a:buClr>
              <a:buSzPts val="1600"/>
              <a:buFont typeface="Georgia"/>
              <a:buChar char="●"/>
            </a:pPr>
            <a:r>
              <a:rPr b="1" lang="zh-TW" sz="1600">
                <a:solidFill>
                  <a:schemeClr val="dk1"/>
                </a:solidFill>
                <a:latin typeface="Georgia"/>
                <a:ea typeface="Georgia"/>
                <a:cs typeface="Georgia"/>
                <a:sym typeface="Georgia"/>
              </a:rPr>
              <a:t>Agent</a:t>
            </a:r>
            <a:r>
              <a:rPr lang="zh-TW" sz="1600">
                <a:solidFill>
                  <a:schemeClr val="dk1"/>
                </a:solidFill>
                <a:latin typeface="Georgia"/>
                <a:ea typeface="Georgia"/>
                <a:cs typeface="Georgia"/>
                <a:sym typeface="Georgia"/>
              </a:rPr>
              <a:t>: The player/bot that interacts with the environment and makes the decisions</a:t>
            </a:r>
            <a:endParaRPr sz="1600">
              <a:solidFill>
                <a:schemeClr val="dk1"/>
              </a:solidFill>
              <a:latin typeface="Georgia"/>
              <a:ea typeface="Georgia"/>
              <a:cs typeface="Georgia"/>
              <a:sym typeface="Georgia"/>
            </a:endParaRPr>
          </a:p>
          <a:p>
            <a:pPr indent="-330200" lvl="0" marL="457200" rtl="0" algn="l">
              <a:lnSpc>
                <a:spcPct val="158000"/>
              </a:lnSpc>
              <a:spcBef>
                <a:spcPts val="0"/>
              </a:spcBef>
              <a:spcAft>
                <a:spcPts val="0"/>
              </a:spcAft>
              <a:buClr>
                <a:schemeClr val="dk1"/>
              </a:buClr>
              <a:buSzPts val="1600"/>
              <a:buFont typeface="Georgia"/>
              <a:buChar char="●"/>
            </a:pPr>
            <a:r>
              <a:rPr b="1" lang="zh-TW" sz="1600">
                <a:solidFill>
                  <a:schemeClr val="dk1"/>
                </a:solidFill>
                <a:latin typeface="Georgia"/>
                <a:ea typeface="Georgia"/>
                <a:cs typeface="Georgia"/>
                <a:sym typeface="Georgia"/>
              </a:rPr>
              <a:t>Environments</a:t>
            </a:r>
            <a:r>
              <a:rPr lang="zh-TW" sz="1600">
                <a:solidFill>
                  <a:schemeClr val="dk1"/>
                </a:solidFill>
                <a:latin typeface="Georgia"/>
                <a:ea typeface="Georgia"/>
                <a:cs typeface="Georgia"/>
                <a:sym typeface="Georgia"/>
              </a:rPr>
              <a:t>: The environment that the agent interacts with</a:t>
            </a:r>
            <a:endParaRPr sz="1600">
              <a:solidFill>
                <a:schemeClr val="dk1"/>
              </a:solidFill>
              <a:latin typeface="Georgia"/>
              <a:ea typeface="Georgia"/>
              <a:cs typeface="Georgia"/>
              <a:sym typeface="Georgia"/>
            </a:endParaRPr>
          </a:p>
          <a:p>
            <a:pPr indent="-330200" lvl="0" marL="457200" rtl="0" algn="l">
              <a:lnSpc>
                <a:spcPct val="158000"/>
              </a:lnSpc>
              <a:spcBef>
                <a:spcPts val="0"/>
              </a:spcBef>
              <a:spcAft>
                <a:spcPts val="0"/>
              </a:spcAft>
              <a:buClr>
                <a:schemeClr val="dk1"/>
              </a:buClr>
              <a:buSzPts val="1600"/>
              <a:buFont typeface="Georgia"/>
              <a:buChar char="●"/>
            </a:pPr>
            <a:r>
              <a:rPr b="1" lang="zh-TW" sz="1600">
                <a:solidFill>
                  <a:schemeClr val="dk1"/>
                </a:solidFill>
                <a:latin typeface="Georgia"/>
                <a:ea typeface="Georgia"/>
                <a:cs typeface="Georgia"/>
                <a:sym typeface="Georgia"/>
              </a:rPr>
              <a:t>Actions</a:t>
            </a:r>
            <a:r>
              <a:rPr lang="zh-TW" sz="1600">
                <a:solidFill>
                  <a:schemeClr val="dk1"/>
                </a:solidFill>
                <a:latin typeface="Georgia"/>
                <a:ea typeface="Georgia"/>
                <a:cs typeface="Georgia"/>
                <a:sym typeface="Georgia"/>
              </a:rPr>
              <a:t>: The action performed by the agent</a:t>
            </a:r>
            <a:endParaRPr sz="1600">
              <a:solidFill>
                <a:schemeClr val="dk1"/>
              </a:solidFill>
              <a:latin typeface="Georgia"/>
              <a:ea typeface="Georgia"/>
              <a:cs typeface="Georgia"/>
              <a:sym typeface="Georgia"/>
            </a:endParaRPr>
          </a:p>
          <a:p>
            <a:pPr indent="-330200" lvl="0" marL="457200" rtl="0" algn="l">
              <a:lnSpc>
                <a:spcPct val="158000"/>
              </a:lnSpc>
              <a:spcBef>
                <a:spcPts val="0"/>
              </a:spcBef>
              <a:spcAft>
                <a:spcPts val="0"/>
              </a:spcAft>
              <a:buClr>
                <a:schemeClr val="dk1"/>
              </a:buClr>
              <a:buSzPts val="1600"/>
              <a:buFont typeface="Georgia"/>
              <a:buChar char="●"/>
            </a:pPr>
            <a:r>
              <a:rPr b="1" lang="zh-TW" sz="1600">
                <a:solidFill>
                  <a:schemeClr val="dk1"/>
                </a:solidFill>
                <a:latin typeface="Georgia"/>
                <a:ea typeface="Georgia"/>
                <a:cs typeface="Georgia"/>
                <a:sym typeface="Georgia"/>
              </a:rPr>
              <a:t>Observations</a:t>
            </a:r>
            <a:r>
              <a:rPr lang="zh-TW" sz="1600">
                <a:solidFill>
                  <a:schemeClr val="dk1"/>
                </a:solidFill>
                <a:latin typeface="Georgia"/>
                <a:ea typeface="Georgia"/>
                <a:cs typeface="Georgia"/>
                <a:sym typeface="Georgia"/>
              </a:rPr>
              <a:t>: The new states after the actions are carried out</a:t>
            </a:r>
            <a:endParaRPr sz="1600">
              <a:solidFill>
                <a:schemeClr val="dk1"/>
              </a:solidFill>
              <a:latin typeface="Georgia"/>
              <a:ea typeface="Georgia"/>
              <a:cs typeface="Georgia"/>
              <a:sym typeface="Georgia"/>
            </a:endParaRPr>
          </a:p>
          <a:p>
            <a:pPr indent="-330200" lvl="0" marL="457200" rtl="0" algn="l">
              <a:lnSpc>
                <a:spcPct val="158000"/>
              </a:lnSpc>
              <a:spcBef>
                <a:spcPts val="0"/>
              </a:spcBef>
              <a:spcAft>
                <a:spcPts val="0"/>
              </a:spcAft>
              <a:buClr>
                <a:schemeClr val="dk1"/>
              </a:buClr>
              <a:buSzPts val="1600"/>
              <a:buFont typeface="Georgia"/>
              <a:buChar char="●"/>
            </a:pPr>
            <a:r>
              <a:rPr b="1" lang="zh-TW" sz="1600">
                <a:solidFill>
                  <a:schemeClr val="dk1"/>
                </a:solidFill>
                <a:latin typeface="Georgia"/>
                <a:ea typeface="Georgia"/>
                <a:cs typeface="Georgia"/>
                <a:sym typeface="Georgia"/>
              </a:rPr>
              <a:t>Rewards</a:t>
            </a:r>
            <a:r>
              <a:rPr lang="zh-TW" sz="1600">
                <a:solidFill>
                  <a:schemeClr val="dk1"/>
                </a:solidFill>
                <a:latin typeface="Georgia"/>
                <a:ea typeface="Georgia"/>
                <a:cs typeface="Georgia"/>
                <a:sym typeface="Georgia"/>
              </a:rPr>
              <a:t>: The value that the agent tries to maximize during training of the agent</a:t>
            </a:r>
            <a:endParaRPr sz="1600">
              <a:solidFill>
                <a:schemeClr val="dk1"/>
              </a:solidFill>
              <a:latin typeface="Georgia"/>
              <a:ea typeface="Georgia"/>
              <a:cs typeface="Georgia"/>
              <a:sym typeface="Georgia"/>
            </a:endParaRPr>
          </a:p>
          <a:p>
            <a:pPr indent="0" lvl="0" marL="0" rtl="0" algn="l">
              <a:spcBef>
                <a:spcPts val="0"/>
              </a:spcBef>
              <a:spcAft>
                <a:spcPts val="1600"/>
              </a:spcAft>
              <a:buNone/>
            </a:pPr>
            <a:r>
              <a:t/>
            </a:r>
            <a:endParaRPr sz="1600"/>
          </a:p>
        </p:txBody>
      </p:sp>
      <p:pic>
        <p:nvPicPr>
          <p:cNvPr id="528" name="Google Shape;528;p81"/>
          <p:cNvPicPr preferRelativeResize="0"/>
          <p:nvPr/>
        </p:nvPicPr>
        <p:blipFill>
          <a:blip r:embed="rId3">
            <a:alphaModFix/>
          </a:blip>
          <a:stretch>
            <a:fillRect/>
          </a:stretch>
        </p:blipFill>
        <p:spPr>
          <a:xfrm>
            <a:off x="3989400" y="2780525"/>
            <a:ext cx="4958500" cy="2311800"/>
          </a:xfrm>
          <a:prstGeom prst="rect">
            <a:avLst/>
          </a:prstGeom>
          <a:noFill/>
          <a:ln>
            <a:noFill/>
          </a:ln>
        </p:spPr>
      </p:pic>
      <p:pic>
        <p:nvPicPr>
          <p:cNvPr id="529" name="Google Shape;529;p81"/>
          <p:cNvPicPr preferRelativeResize="0"/>
          <p:nvPr/>
        </p:nvPicPr>
        <p:blipFill>
          <a:blip r:embed="rId4">
            <a:alphaModFix/>
          </a:blip>
          <a:stretch>
            <a:fillRect/>
          </a:stretch>
        </p:blipFill>
        <p:spPr>
          <a:xfrm>
            <a:off x="473775" y="2761225"/>
            <a:ext cx="2972050" cy="2350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3" name="Google Shape;93;p19"/>
          <p:cNvPicPr preferRelativeResize="0"/>
          <p:nvPr/>
        </p:nvPicPr>
        <p:blipFill>
          <a:blip r:embed="rId3">
            <a:alphaModFix/>
          </a:blip>
          <a:stretch>
            <a:fillRect/>
          </a:stretch>
        </p:blipFill>
        <p:spPr>
          <a:xfrm>
            <a:off x="0" y="507490"/>
            <a:ext cx="9144002" cy="412852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82"/>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Example</a:t>
            </a:r>
            <a:endParaRPr/>
          </a:p>
        </p:txBody>
      </p:sp>
      <p:sp>
        <p:nvSpPr>
          <p:cNvPr id="535" name="Google Shape;535;p8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36" name="Google Shape;536;p82"/>
          <p:cNvPicPr preferRelativeResize="0"/>
          <p:nvPr/>
        </p:nvPicPr>
        <p:blipFill>
          <a:blip r:embed="rId3">
            <a:alphaModFix/>
          </a:blip>
          <a:stretch>
            <a:fillRect/>
          </a:stretch>
        </p:blipFill>
        <p:spPr>
          <a:xfrm>
            <a:off x="311700" y="523000"/>
            <a:ext cx="2972050" cy="2350425"/>
          </a:xfrm>
          <a:prstGeom prst="rect">
            <a:avLst/>
          </a:prstGeom>
          <a:noFill/>
          <a:ln>
            <a:noFill/>
          </a:ln>
        </p:spPr>
      </p:pic>
      <p:pic>
        <p:nvPicPr>
          <p:cNvPr id="537" name="Google Shape;537;p82"/>
          <p:cNvPicPr preferRelativeResize="0"/>
          <p:nvPr/>
        </p:nvPicPr>
        <p:blipFill>
          <a:blip r:embed="rId4">
            <a:alphaModFix/>
          </a:blip>
          <a:stretch>
            <a:fillRect/>
          </a:stretch>
        </p:blipFill>
        <p:spPr>
          <a:xfrm>
            <a:off x="377413" y="2976906"/>
            <a:ext cx="2840625" cy="211426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Google Shape;542;p83"/>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Example</a:t>
            </a:r>
            <a:endParaRPr/>
          </a:p>
        </p:txBody>
      </p:sp>
      <p:sp>
        <p:nvSpPr>
          <p:cNvPr id="543" name="Google Shape;543;p8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44" name="Google Shape;544;p83"/>
          <p:cNvPicPr preferRelativeResize="0"/>
          <p:nvPr/>
        </p:nvPicPr>
        <p:blipFill>
          <a:blip r:embed="rId3">
            <a:alphaModFix/>
          </a:blip>
          <a:stretch>
            <a:fillRect/>
          </a:stretch>
        </p:blipFill>
        <p:spPr>
          <a:xfrm>
            <a:off x="3933176" y="523000"/>
            <a:ext cx="5059498" cy="4415775"/>
          </a:xfrm>
          <a:prstGeom prst="rect">
            <a:avLst/>
          </a:prstGeom>
          <a:noFill/>
          <a:ln>
            <a:noFill/>
          </a:ln>
        </p:spPr>
      </p:pic>
      <p:pic>
        <p:nvPicPr>
          <p:cNvPr id="545" name="Google Shape;545;p83"/>
          <p:cNvPicPr preferRelativeResize="0"/>
          <p:nvPr/>
        </p:nvPicPr>
        <p:blipFill>
          <a:blip r:embed="rId4">
            <a:alphaModFix/>
          </a:blip>
          <a:stretch>
            <a:fillRect/>
          </a:stretch>
        </p:blipFill>
        <p:spPr>
          <a:xfrm>
            <a:off x="311700" y="523000"/>
            <a:ext cx="2972050" cy="2350425"/>
          </a:xfrm>
          <a:prstGeom prst="rect">
            <a:avLst/>
          </a:prstGeom>
          <a:noFill/>
          <a:ln>
            <a:noFill/>
          </a:ln>
        </p:spPr>
      </p:pic>
      <p:pic>
        <p:nvPicPr>
          <p:cNvPr id="546" name="Google Shape;546;p83"/>
          <p:cNvPicPr preferRelativeResize="0"/>
          <p:nvPr/>
        </p:nvPicPr>
        <p:blipFill>
          <a:blip r:embed="rId5">
            <a:alphaModFix/>
          </a:blip>
          <a:stretch>
            <a:fillRect/>
          </a:stretch>
        </p:blipFill>
        <p:spPr>
          <a:xfrm>
            <a:off x="377413" y="2976906"/>
            <a:ext cx="2840625" cy="211426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Google Shape;551;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Reinforcement Learning</a:t>
            </a:r>
            <a:endParaRPr/>
          </a:p>
        </p:txBody>
      </p:sp>
      <p:sp>
        <p:nvSpPr>
          <p:cNvPr id="552" name="Google Shape;552;p8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53" name="Google Shape;553;p84"/>
          <p:cNvPicPr preferRelativeResize="0"/>
          <p:nvPr/>
        </p:nvPicPr>
        <p:blipFill rotWithShape="1">
          <a:blip r:embed="rId3">
            <a:alphaModFix/>
          </a:blip>
          <a:srcRect b="21168" l="0" r="69905" t="10389"/>
          <a:stretch/>
        </p:blipFill>
        <p:spPr>
          <a:xfrm>
            <a:off x="1618675" y="1073200"/>
            <a:ext cx="6013102" cy="39378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pic>
        <p:nvPicPr>
          <p:cNvPr id="558" name="Google Shape;558;p85"/>
          <p:cNvPicPr preferRelativeResize="0"/>
          <p:nvPr/>
        </p:nvPicPr>
        <p:blipFill>
          <a:blip r:embed="rId3">
            <a:alphaModFix/>
          </a:blip>
          <a:stretch>
            <a:fillRect/>
          </a:stretch>
        </p:blipFill>
        <p:spPr>
          <a:xfrm>
            <a:off x="1653488" y="1017725"/>
            <a:ext cx="5837014" cy="4125775"/>
          </a:xfrm>
          <a:prstGeom prst="rect">
            <a:avLst/>
          </a:prstGeom>
          <a:noFill/>
          <a:ln>
            <a:noFill/>
          </a:ln>
        </p:spPr>
      </p:pic>
      <p:sp>
        <p:nvSpPr>
          <p:cNvPr id="559" name="Google Shape;559;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Q-learning (Tabular)</a:t>
            </a:r>
            <a:endParaRPr/>
          </a:p>
        </p:txBody>
      </p:sp>
      <p:sp>
        <p:nvSpPr>
          <p:cNvPr id="560" name="Google Shape;560;p8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4" name="Shape 564"/>
        <p:cNvGrpSpPr/>
        <p:nvPr/>
      </p:nvGrpSpPr>
      <p:grpSpPr>
        <a:xfrm>
          <a:off x="0" y="0"/>
          <a:ext cx="0" cy="0"/>
          <a:chOff x="0" y="0"/>
          <a:chExt cx="0" cy="0"/>
        </a:xfrm>
      </p:grpSpPr>
      <p:pic>
        <p:nvPicPr>
          <p:cNvPr id="565" name="Google Shape;565;p86"/>
          <p:cNvPicPr preferRelativeResize="0"/>
          <p:nvPr/>
        </p:nvPicPr>
        <p:blipFill>
          <a:blip r:embed="rId3">
            <a:alphaModFix/>
          </a:blip>
          <a:stretch>
            <a:fillRect/>
          </a:stretch>
        </p:blipFill>
        <p:spPr>
          <a:xfrm>
            <a:off x="1472350" y="363050"/>
            <a:ext cx="6447825" cy="4780450"/>
          </a:xfrm>
          <a:prstGeom prst="rect">
            <a:avLst/>
          </a:prstGeom>
          <a:noFill/>
          <a:ln>
            <a:noFill/>
          </a:ln>
        </p:spPr>
      </p:pic>
      <p:sp>
        <p:nvSpPr>
          <p:cNvPr id="566" name="Google Shape;566;p86"/>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highlight>
                  <a:srgbClr val="FFFFFF"/>
                </a:highlight>
              </a:rPr>
              <a:t>Deep Q-Learning</a:t>
            </a:r>
            <a:endParaRPr/>
          </a:p>
        </p:txBody>
      </p:sp>
      <p:sp>
        <p:nvSpPr>
          <p:cNvPr id="567" name="Google Shape;567;p8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1" name="Shape 571"/>
        <p:cNvGrpSpPr/>
        <p:nvPr/>
      </p:nvGrpSpPr>
      <p:grpSpPr>
        <a:xfrm>
          <a:off x="0" y="0"/>
          <a:ext cx="0" cy="0"/>
          <a:chOff x="0" y="0"/>
          <a:chExt cx="0" cy="0"/>
        </a:xfrm>
      </p:grpSpPr>
      <p:pic>
        <p:nvPicPr>
          <p:cNvPr id="572" name="Google Shape;572;p87"/>
          <p:cNvPicPr preferRelativeResize="0"/>
          <p:nvPr/>
        </p:nvPicPr>
        <p:blipFill rotWithShape="1">
          <a:blip r:embed="rId3">
            <a:alphaModFix/>
          </a:blip>
          <a:srcRect b="21470" l="60596" r="715" t="3352"/>
          <a:stretch/>
        </p:blipFill>
        <p:spPr>
          <a:xfrm>
            <a:off x="486875" y="124688"/>
            <a:ext cx="8563152" cy="4791575"/>
          </a:xfrm>
          <a:prstGeom prst="rect">
            <a:avLst/>
          </a:prstGeom>
          <a:noFill/>
          <a:ln>
            <a:noFill/>
          </a:ln>
        </p:spPr>
      </p:pic>
      <p:sp>
        <p:nvSpPr>
          <p:cNvPr id="573" name="Google Shape;573;p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Deep RL</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sp>
        <p:nvSpPr>
          <p:cNvPr id="578" name="Google Shape;578;p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Reinforcement Learning </a:t>
            </a:r>
            <a:endParaRPr/>
          </a:p>
        </p:txBody>
      </p:sp>
      <p:sp>
        <p:nvSpPr>
          <p:cNvPr id="579" name="Google Shape;579;p8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8000"/>
              </a:lnSpc>
              <a:spcBef>
                <a:spcPts val="3200"/>
              </a:spcBef>
              <a:spcAft>
                <a:spcPts val="0"/>
              </a:spcAft>
              <a:buClr>
                <a:schemeClr val="dk1"/>
              </a:buClr>
              <a:buSzPts val="1800"/>
              <a:buFont typeface="Georgia"/>
              <a:buChar char="●"/>
            </a:pPr>
            <a:r>
              <a:rPr b="1" lang="zh-TW">
                <a:solidFill>
                  <a:schemeClr val="dk1"/>
                </a:solidFill>
                <a:latin typeface="Georgia"/>
                <a:ea typeface="Georgia"/>
                <a:cs typeface="Georgia"/>
                <a:sym typeface="Georgia"/>
              </a:rPr>
              <a:t>Agent</a:t>
            </a:r>
            <a:r>
              <a:rPr lang="zh-TW">
                <a:solidFill>
                  <a:schemeClr val="dk1"/>
                </a:solidFill>
                <a:latin typeface="Georgia"/>
                <a:ea typeface="Georgia"/>
                <a:cs typeface="Georgia"/>
                <a:sym typeface="Georgia"/>
              </a:rPr>
              <a:t>: Mobile user</a:t>
            </a:r>
            <a:endParaRPr>
              <a:solidFill>
                <a:schemeClr val="dk1"/>
              </a:solidFill>
              <a:latin typeface="Georgia"/>
              <a:ea typeface="Georgia"/>
              <a:cs typeface="Georgia"/>
              <a:sym typeface="Georgia"/>
            </a:endParaRPr>
          </a:p>
          <a:p>
            <a:pPr indent="-342900" lvl="0" marL="457200" rtl="0" algn="l">
              <a:lnSpc>
                <a:spcPct val="158000"/>
              </a:lnSpc>
              <a:spcBef>
                <a:spcPts val="0"/>
              </a:spcBef>
              <a:spcAft>
                <a:spcPts val="0"/>
              </a:spcAft>
              <a:buClr>
                <a:schemeClr val="dk1"/>
              </a:buClr>
              <a:buSzPts val="1800"/>
              <a:buFont typeface="Georgia"/>
              <a:buChar char="●"/>
            </a:pPr>
            <a:r>
              <a:rPr b="1" lang="zh-TW">
                <a:solidFill>
                  <a:schemeClr val="dk1"/>
                </a:solidFill>
                <a:latin typeface="Georgia"/>
                <a:ea typeface="Georgia"/>
                <a:cs typeface="Georgia"/>
                <a:sym typeface="Georgia"/>
              </a:rPr>
              <a:t>Environments</a:t>
            </a:r>
            <a:r>
              <a:rPr lang="zh-TW">
                <a:solidFill>
                  <a:schemeClr val="dk1"/>
                </a:solidFill>
                <a:latin typeface="Georgia"/>
                <a:ea typeface="Georgia"/>
                <a:cs typeface="Georgia"/>
                <a:sym typeface="Georgia"/>
              </a:rPr>
              <a:t>: Heterogeneous Network</a:t>
            </a:r>
            <a:endParaRPr>
              <a:solidFill>
                <a:schemeClr val="dk1"/>
              </a:solidFill>
              <a:latin typeface="Georgia"/>
              <a:ea typeface="Georgia"/>
              <a:cs typeface="Georgia"/>
              <a:sym typeface="Georgia"/>
            </a:endParaRPr>
          </a:p>
          <a:p>
            <a:pPr indent="-342900" lvl="0" marL="457200" rtl="0" algn="l">
              <a:lnSpc>
                <a:spcPct val="158000"/>
              </a:lnSpc>
              <a:spcBef>
                <a:spcPts val="0"/>
              </a:spcBef>
              <a:spcAft>
                <a:spcPts val="0"/>
              </a:spcAft>
              <a:buClr>
                <a:schemeClr val="dk1"/>
              </a:buClr>
              <a:buSzPts val="1800"/>
              <a:buFont typeface="Georgia"/>
              <a:buChar char="●"/>
            </a:pPr>
            <a:r>
              <a:rPr b="1" lang="zh-TW">
                <a:solidFill>
                  <a:schemeClr val="dk1"/>
                </a:solidFill>
                <a:latin typeface="Georgia"/>
                <a:ea typeface="Georgia"/>
                <a:cs typeface="Georgia"/>
                <a:sym typeface="Georgia"/>
              </a:rPr>
              <a:t>Actions</a:t>
            </a:r>
            <a:r>
              <a:rPr lang="zh-TW">
                <a:solidFill>
                  <a:schemeClr val="dk1"/>
                </a:solidFill>
                <a:latin typeface="Georgia"/>
                <a:ea typeface="Georgia"/>
                <a:cs typeface="Georgia"/>
                <a:sym typeface="Georgia"/>
              </a:rPr>
              <a:t>: Base station and channel selection</a:t>
            </a:r>
            <a:endParaRPr>
              <a:solidFill>
                <a:schemeClr val="dk1"/>
              </a:solidFill>
              <a:latin typeface="Georgia"/>
              <a:ea typeface="Georgia"/>
              <a:cs typeface="Georgia"/>
              <a:sym typeface="Georgia"/>
            </a:endParaRPr>
          </a:p>
          <a:p>
            <a:pPr indent="-342900" lvl="0" marL="457200" rtl="0" algn="l">
              <a:lnSpc>
                <a:spcPct val="158000"/>
              </a:lnSpc>
              <a:spcBef>
                <a:spcPts val="0"/>
              </a:spcBef>
              <a:spcAft>
                <a:spcPts val="0"/>
              </a:spcAft>
              <a:buClr>
                <a:schemeClr val="dk1"/>
              </a:buClr>
              <a:buSzPts val="1800"/>
              <a:buFont typeface="Georgia"/>
              <a:buChar char="●"/>
            </a:pPr>
            <a:r>
              <a:rPr b="1" lang="zh-TW">
                <a:solidFill>
                  <a:schemeClr val="dk1"/>
                </a:solidFill>
                <a:latin typeface="Georgia"/>
                <a:ea typeface="Georgia"/>
                <a:cs typeface="Georgia"/>
                <a:sym typeface="Georgia"/>
              </a:rPr>
              <a:t>Observations</a:t>
            </a:r>
            <a:r>
              <a:rPr lang="zh-TW">
                <a:solidFill>
                  <a:schemeClr val="dk1"/>
                </a:solidFill>
                <a:latin typeface="Georgia"/>
                <a:ea typeface="Georgia"/>
                <a:cs typeface="Georgia"/>
                <a:sym typeface="Georgia"/>
              </a:rPr>
              <a:t>:  all UEs’ QoS states</a:t>
            </a:r>
            <a:endParaRPr>
              <a:solidFill>
                <a:schemeClr val="dk1"/>
              </a:solidFill>
              <a:latin typeface="Georgia"/>
              <a:ea typeface="Georgia"/>
              <a:cs typeface="Georgia"/>
              <a:sym typeface="Georgia"/>
            </a:endParaRPr>
          </a:p>
          <a:p>
            <a:pPr indent="-342900" lvl="0" marL="457200" rtl="0" algn="l">
              <a:lnSpc>
                <a:spcPct val="158000"/>
              </a:lnSpc>
              <a:spcBef>
                <a:spcPts val="0"/>
              </a:spcBef>
              <a:spcAft>
                <a:spcPts val="0"/>
              </a:spcAft>
              <a:buClr>
                <a:schemeClr val="dk1"/>
              </a:buClr>
              <a:buSzPts val="1800"/>
              <a:buFont typeface="Georgia"/>
              <a:buChar char="●"/>
            </a:pPr>
            <a:r>
              <a:rPr b="1" lang="zh-TW">
                <a:solidFill>
                  <a:schemeClr val="dk1"/>
                </a:solidFill>
                <a:latin typeface="Georgia"/>
                <a:ea typeface="Georgia"/>
                <a:cs typeface="Georgia"/>
                <a:sym typeface="Georgia"/>
              </a:rPr>
              <a:t>Rewards</a:t>
            </a:r>
            <a:r>
              <a:rPr lang="zh-TW">
                <a:solidFill>
                  <a:schemeClr val="dk1"/>
                </a:solidFill>
                <a:latin typeface="Georgia"/>
                <a:ea typeface="Georgia"/>
                <a:cs typeface="Georgia"/>
                <a:sym typeface="Georgia"/>
              </a:rPr>
              <a:t>: Utility (data rate - action cost)</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Google Shape;584;p89"/>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800"/>
              </a:spcAft>
              <a:buNone/>
            </a:pPr>
            <a:r>
              <a:rPr b="1" lang="zh-TW" sz="2400">
                <a:solidFill>
                  <a:srgbClr val="333333"/>
                </a:solidFill>
                <a:latin typeface="Georgia"/>
                <a:ea typeface="Georgia"/>
                <a:cs typeface="Georgia"/>
                <a:sym typeface="Georgia"/>
              </a:rPr>
              <a:t>Basic Model(</a:t>
            </a:r>
            <a:r>
              <a:rPr lang="zh-TW" sz="2400">
                <a:highlight>
                  <a:srgbClr val="FFFFFF"/>
                </a:highlight>
                <a:latin typeface="Georgia"/>
                <a:ea typeface="Georgia"/>
                <a:cs typeface="Georgia"/>
                <a:sym typeface="Georgia"/>
              </a:rPr>
              <a:t>Reinforcement Learning</a:t>
            </a:r>
            <a:r>
              <a:rPr b="1" lang="zh-TW" sz="2400">
                <a:solidFill>
                  <a:srgbClr val="333333"/>
                </a:solidFill>
                <a:latin typeface="Georgia"/>
                <a:ea typeface="Georgia"/>
                <a:cs typeface="Georgia"/>
                <a:sym typeface="Georgia"/>
              </a:rPr>
              <a:t>)</a:t>
            </a:r>
            <a:endParaRPr sz="2400"/>
          </a:p>
        </p:txBody>
      </p:sp>
      <p:sp>
        <p:nvSpPr>
          <p:cNvPr id="585" name="Google Shape;585;p89"/>
          <p:cNvSpPr txBox="1"/>
          <p:nvPr>
            <p:ph idx="1" type="body"/>
          </p:nvPr>
        </p:nvSpPr>
        <p:spPr>
          <a:xfrm>
            <a:off x="311700" y="695275"/>
            <a:ext cx="8520600" cy="34164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b="1" lang="zh-TW">
                <a:solidFill>
                  <a:srgbClr val="333333"/>
                </a:solidFill>
                <a:latin typeface="Georgia"/>
                <a:ea typeface="Georgia"/>
                <a:cs typeface="Georgia"/>
                <a:sym typeface="Georgia"/>
              </a:rPr>
              <a:t>1) State Space</a:t>
            </a:r>
            <a:endParaRPr b="1">
              <a:solidFill>
                <a:srgbClr val="333333"/>
              </a:solidFill>
              <a:latin typeface="Georgia"/>
              <a:ea typeface="Georgia"/>
              <a:cs typeface="Georgia"/>
              <a:sym typeface="Georgia"/>
            </a:endParaRPr>
          </a:p>
          <a:p>
            <a:pPr indent="0" lvl="0" marL="0" rtl="0" algn="l">
              <a:lnSpc>
                <a:spcPct val="130000"/>
              </a:lnSpc>
              <a:spcBef>
                <a:spcPts val="100"/>
              </a:spcBef>
              <a:spcAft>
                <a:spcPts val="0"/>
              </a:spcAft>
              <a:buNone/>
            </a:pPr>
            <a:r>
              <a:rPr b="1" lang="zh-TW">
                <a:solidFill>
                  <a:srgbClr val="333333"/>
                </a:solidFill>
                <a:latin typeface="Georgia"/>
                <a:ea typeface="Georgia"/>
                <a:cs typeface="Georgia"/>
                <a:sym typeface="Georgia"/>
              </a:rPr>
              <a:t>    </a:t>
            </a:r>
            <a:r>
              <a:rPr lang="zh-TW">
                <a:solidFill>
                  <a:srgbClr val="333333"/>
                </a:solidFill>
                <a:highlight>
                  <a:srgbClr val="FFFFFF"/>
                </a:highlight>
                <a:latin typeface="Georgia"/>
                <a:ea typeface="Georgia"/>
                <a:cs typeface="Georgia"/>
                <a:sym typeface="Georgia"/>
              </a:rPr>
              <a:t>The degree of satisfaction of all UEs' QoS as the state  </a:t>
            </a:r>
            <a:r>
              <a:rPr b="1" i="1" lang="zh-TW">
                <a:solidFill>
                  <a:srgbClr val="333333"/>
                </a:solidFill>
                <a:highlight>
                  <a:srgbClr val="FFFFFF"/>
                </a:highlight>
                <a:latin typeface="Georgia"/>
                <a:ea typeface="Georgia"/>
                <a:cs typeface="Georgia"/>
                <a:sym typeface="Georgia"/>
              </a:rPr>
              <a:t>s(t)</a:t>
            </a:r>
            <a:r>
              <a:rPr lang="zh-TW">
                <a:solidFill>
                  <a:srgbClr val="333333"/>
                </a:solidFill>
                <a:highlight>
                  <a:srgbClr val="FFFFFF"/>
                </a:highlight>
                <a:latin typeface="Georgia"/>
                <a:ea typeface="Georgia"/>
                <a:cs typeface="Georgia"/>
                <a:sym typeface="Georgia"/>
              </a:rPr>
              <a:t>,</a:t>
            </a:r>
            <a:endParaRPr>
              <a:solidFill>
                <a:srgbClr val="333333"/>
              </a:solidFill>
              <a:highlight>
                <a:srgbClr val="FFFFFF"/>
              </a:highlight>
              <a:latin typeface="Georgia"/>
              <a:ea typeface="Georgia"/>
              <a:cs typeface="Georgia"/>
              <a:sym typeface="Georgia"/>
            </a:endParaRPr>
          </a:p>
          <a:p>
            <a:pPr indent="0" lvl="0" marL="0" rtl="0" algn="l">
              <a:lnSpc>
                <a:spcPct val="130000"/>
              </a:lnSpc>
              <a:spcBef>
                <a:spcPts val="100"/>
              </a:spcBef>
              <a:spcAft>
                <a:spcPts val="0"/>
              </a:spcAft>
              <a:buNone/>
            </a:pPr>
            <a:r>
              <a:t/>
            </a:r>
            <a:endParaRPr b="1" i="1">
              <a:solidFill>
                <a:srgbClr val="333333"/>
              </a:solidFill>
              <a:highlight>
                <a:srgbClr val="FFFFFF"/>
              </a:highlight>
              <a:latin typeface="Georgia"/>
              <a:ea typeface="Georgia"/>
              <a:cs typeface="Georgia"/>
              <a:sym typeface="Georgia"/>
            </a:endParaRPr>
          </a:p>
          <a:p>
            <a:pPr indent="0" lvl="0" marL="0" rtl="0" algn="l">
              <a:lnSpc>
                <a:spcPct val="130000"/>
              </a:lnSpc>
              <a:spcBef>
                <a:spcPts val="100"/>
              </a:spcBef>
              <a:spcAft>
                <a:spcPts val="0"/>
              </a:spcAft>
              <a:buNone/>
            </a:pPr>
            <a:r>
              <a:rPr b="1" lang="zh-TW">
                <a:solidFill>
                  <a:srgbClr val="333333"/>
                </a:solidFill>
                <a:latin typeface="Georgia"/>
                <a:ea typeface="Georgia"/>
                <a:cs typeface="Georgia"/>
                <a:sym typeface="Georgia"/>
              </a:rPr>
              <a:t>2) Action Space</a:t>
            </a:r>
            <a:br>
              <a:rPr b="1" lang="zh-TW">
                <a:solidFill>
                  <a:srgbClr val="333333"/>
                </a:solidFill>
                <a:latin typeface="Georgia"/>
                <a:ea typeface="Georgia"/>
                <a:cs typeface="Georgia"/>
                <a:sym typeface="Georgia"/>
              </a:rPr>
            </a:br>
            <a:r>
              <a:rPr lang="zh-TW" sz="1150">
                <a:solidFill>
                  <a:schemeClr val="dk1"/>
                </a:solidFill>
                <a:highlight>
                  <a:srgbClr val="FFFFFF"/>
                </a:highlight>
                <a:latin typeface="Georgia"/>
                <a:ea typeface="Georgia"/>
                <a:cs typeface="Georgia"/>
                <a:sym typeface="Georgia"/>
              </a:rPr>
              <a:t>     </a:t>
            </a:r>
            <a:r>
              <a:rPr lang="zh-TW">
                <a:solidFill>
                  <a:schemeClr val="dk1"/>
                </a:solidFill>
                <a:highlight>
                  <a:srgbClr val="FFFFFF"/>
                </a:highlight>
                <a:latin typeface="Georgia"/>
                <a:ea typeface="Georgia"/>
                <a:cs typeface="Georgia"/>
                <a:sym typeface="Georgia"/>
              </a:rPr>
              <a:t> </a:t>
            </a:r>
            <a:r>
              <a:rPr lang="zh-TW">
                <a:solidFill>
                  <a:srgbClr val="333333"/>
                </a:solidFill>
                <a:highlight>
                  <a:srgbClr val="FFFFFF"/>
                </a:highlight>
                <a:latin typeface="Georgia"/>
                <a:ea typeface="Georgia"/>
                <a:cs typeface="Georgia"/>
                <a:sym typeface="Georgia"/>
              </a:rPr>
              <a:t>Considering  </a:t>
            </a:r>
            <a:r>
              <a:rPr lang="zh-TW">
                <a:solidFill>
                  <a:schemeClr val="dk1"/>
                </a:solidFill>
                <a:highlight>
                  <a:srgbClr val="FFFFFF"/>
                </a:highlight>
                <a:latin typeface="Georgia"/>
                <a:ea typeface="Georgia"/>
                <a:cs typeface="Georgia"/>
                <a:sym typeface="Georgia"/>
              </a:rPr>
              <a:t>that all UEs </a:t>
            </a:r>
            <a:r>
              <a:rPr lang="zh-TW">
                <a:solidFill>
                  <a:schemeClr val="dk1"/>
                </a:solidFill>
                <a:highlight>
                  <a:srgbClr val="FFFFFF"/>
                </a:highlight>
                <a:latin typeface="Georgia"/>
                <a:ea typeface="Georgia"/>
                <a:cs typeface="Georgia"/>
                <a:sym typeface="Georgia"/>
              </a:rPr>
              <a:t>decide</a:t>
            </a:r>
            <a:r>
              <a:rPr lang="zh-TW">
                <a:solidFill>
                  <a:schemeClr val="dk1"/>
                </a:solidFill>
                <a:highlight>
                  <a:srgbClr val="FFFFFF"/>
                </a:highlight>
                <a:latin typeface="Georgia"/>
                <a:ea typeface="Georgia"/>
                <a:cs typeface="Georgia"/>
                <a:sym typeface="Georgia"/>
              </a:rPr>
              <a:t> to select the BSs and transmission channels,</a:t>
            </a:r>
            <a:r>
              <a:rPr lang="zh-TW">
                <a:solidFill>
                  <a:srgbClr val="333333"/>
                </a:solidFill>
                <a:highlight>
                  <a:srgbClr val="FFFFFF"/>
                </a:highlight>
                <a:latin typeface="Georgia"/>
                <a:ea typeface="Georgia"/>
                <a:cs typeface="Georgia"/>
                <a:sym typeface="Georgia"/>
              </a:rPr>
              <a:t> the action of each agent can be defined as</a:t>
            </a:r>
            <a:endParaRPr>
              <a:solidFill>
                <a:schemeClr val="dk1"/>
              </a:solidFill>
              <a:highlight>
                <a:srgbClr val="FFFFFF"/>
              </a:highlight>
              <a:latin typeface="Georgia"/>
              <a:ea typeface="Georgia"/>
              <a:cs typeface="Georgia"/>
              <a:sym typeface="Georgia"/>
            </a:endParaRPr>
          </a:p>
          <a:p>
            <a:pPr indent="0" lvl="0" marL="0" rtl="0" algn="l">
              <a:lnSpc>
                <a:spcPct val="130000"/>
              </a:lnSpc>
              <a:spcBef>
                <a:spcPts val="100"/>
              </a:spcBef>
              <a:spcAft>
                <a:spcPts val="0"/>
              </a:spcAft>
              <a:buNone/>
            </a:pPr>
            <a:r>
              <a:t/>
            </a:r>
            <a:endParaRPr b="1">
              <a:solidFill>
                <a:srgbClr val="333333"/>
              </a:solidFill>
              <a:latin typeface="Georgia"/>
              <a:ea typeface="Georgia"/>
              <a:cs typeface="Georgia"/>
              <a:sym typeface="Georgia"/>
            </a:endParaRPr>
          </a:p>
          <a:p>
            <a:pPr indent="0" lvl="0" marL="0" rtl="0" algn="l">
              <a:lnSpc>
                <a:spcPct val="130000"/>
              </a:lnSpc>
              <a:spcBef>
                <a:spcPts val="100"/>
              </a:spcBef>
              <a:spcAft>
                <a:spcPts val="0"/>
              </a:spcAft>
              <a:buNone/>
            </a:pPr>
            <a:r>
              <a:rPr b="1" lang="zh-TW">
                <a:solidFill>
                  <a:srgbClr val="333333"/>
                </a:solidFill>
                <a:latin typeface="Georgia"/>
                <a:ea typeface="Georgia"/>
                <a:cs typeface="Georgia"/>
                <a:sym typeface="Georgia"/>
              </a:rPr>
              <a:t>3) Reward</a:t>
            </a:r>
            <a:endParaRPr b="1">
              <a:solidFill>
                <a:srgbClr val="333333"/>
              </a:solidFill>
              <a:latin typeface="Georgia"/>
              <a:ea typeface="Georgia"/>
              <a:cs typeface="Georgia"/>
              <a:sym typeface="Georgia"/>
            </a:endParaRPr>
          </a:p>
          <a:p>
            <a:pPr indent="0" lvl="0" marL="0" rtl="0" algn="l">
              <a:lnSpc>
                <a:spcPct val="130000"/>
              </a:lnSpc>
              <a:spcBef>
                <a:spcPts val="100"/>
              </a:spcBef>
              <a:spcAft>
                <a:spcPts val="0"/>
              </a:spcAft>
              <a:buNone/>
            </a:pPr>
            <a:r>
              <a:rPr b="1" lang="zh-TW">
                <a:solidFill>
                  <a:srgbClr val="333333"/>
                </a:solidFill>
                <a:latin typeface="Georgia"/>
                <a:ea typeface="Georgia"/>
                <a:cs typeface="Georgia"/>
                <a:sym typeface="Georgia"/>
              </a:rPr>
              <a:t>    </a:t>
            </a:r>
            <a:r>
              <a:rPr lang="zh-TW">
                <a:solidFill>
                  <a:srgbClr val="333333"/>
                </a:solidFill>
                <a:highlight>
                  <a:srgbClr val="FFFFFF"/>
                </a:highlight>
                <a:latin typeface="Georgia"/>
                <a:ea typeface="Georgia"/>
                <a:cs typeface="Georgia"/>
                <a:sym typeface="Georgia"/>
              </a:rPr>
              <a:t>Considering that each UE may consume certain cost when selecting certain action, we define </a:t>
            </a:r>
            <a:r>
              <a:rPr b="1" i="1" lang="zh-TW">
                <a:solidFill>
                  <a:srgbClr val="333333"/>
                </a:solidFill>
                <a:highlight>
                  <a:srgbClr val="FFFFFF"/>
                </a:highlight>
                <a:latin typeface="Georgia"/>
                <a:ea typeface="Georgia"/>
                <a:cs typeface="Georgia"/>
                <a:sym typeface="Georgia"/>
              </a:rPr>
              <a:t>R</a:t>
            </a:r>
            <a:r>
              <a:rPr b="1" i="1" lang="zh-TW" sz="1200">
                <a:solidFill>
                  <a:srgbClr val="333333"/>
                </a:solidFill>
                <a:highlight>
                  <a:srgbClr val="FFFFFF"/>
                </a:highlight>
                <a:latin typeface="Georgia"/>
                <a:ea typeface="Georgia"/>
                <a:cs typeface="Georgia"/>
                <a:sym typeface="Georgia"/>
              </a:rPr>
              <a:t>i</a:t>
            </a:r>
            <a:r>
              <a:rPr b="1" i="1" lang="zh-TW">
                <a:solidFill>
                  <a:srgbClr val="333333"/>
                </a:solidFill>
                <a:highlight>
                  <a:srgbClr val="FFFFFF"/>
                </a:highlight>
                <a:latin typeface="Georgia"/>
                <a:ea typeface="Georgia"/>
                <a:cs typeface="Georgia"/>
                <a:sym typeface="Georgia"/>
              </a:rPr>
              <a:t>(t)</a:t>
            </a:r>
            <a:r>
              <a:rPr lang="zh-TW">
                <a:solidFill>
                  <a:srgbClr val="333333"/>
                </a:solidFill>
                <a:highlight>
                  <a:srgbClr val="FFFFFF"/>
                </a:highlight>
                <a:latin typeface="Georgia"/>
                <a:ea typeface="Georgia"/>
                <a:cs typeface="Georgia"/>
                <a:sym typeface="Georgia"/>
              </a:rPr>
              <a:t> as</a:t>
            </a:r>
            <a:endParaRPr b="1">
              <a:solidFill>
                <a:srgbClr val="333333"/>
              </a:solidFill>
              <a:latin typeface="Georgia"/>
              <a:ea typeface="Georgia"/>
              <a:cs typeface="Georgia"/>
              <a:sym typeface="Georgia"/>
            </a:endParaRPr>
          </a:p>
          <a:p>
            <a:pPr indent="0" lvl="0" marL="0" rtl="0" algn="l">
              <a:lnSpc>
                <a:spcPct val="130000"/>
              </a:lnSpc>
              <a:spcBef>
                <a:spcPts val="100"/>
              </a:spcBef>
              <a:spcAft>
                <a:spcPts val="0"/>
              </a:spcAft>
              <a:buClr>
                <a:schemeClr val="dk1"/>
              </a:buClr>
              <a:buSzPts val="1100"/>
              <a:buFont typeface="Arial"/>
              <a:buNone/>
            </a:pPr>
            <a:r>
              <a:t/>
            </a:r>
            <a:endParaRPr b="1">
              <a:solidFill>
                <a:srgbClr val="333333"/>
              </a:solidFill>
              <a:latin typeface="Georgia"/>
              <a:ea typeface="Georgia"/>
              <a:cs typeface="Georgia"/>
              <a:sym typeface="Georgia"/>
            </a:endParaRPr>
          </a:p>
          <a:p>
            <a:pPr indent="0" lvl="0" marL="0" rtl="0" algn="l">
              <a:spcBef>
                <a:spcPts val="100"/>
              </a:spcBef>
              <a:spcAft>
                <a:spcPts val="1600"/>
              </a:spcAft>
              <a:buNone/>
            </a:pPr>
            <a:r>
              <a:t/>
            </a:r>
            <a:endParaRPr/>
          </a:p>
        </p:txBody>
      </p:sp>
      <p:pic>
        <p:nvPicPr>
          <p:cNvPr id="586" name="Google Shape;586;p89"/>
          <p:cNvPicPr preferRelativeResize="0"/>
          <p:nvPr/>
        </p:nvPicPr>
        <p:blipFill>
          <a:blip r:embed="rId3">
            <a:alphaModFix/>
          </a:blip>
          <a:stretch>
            <a:fillRect/>
          </a:stretch>
        </p:blipFill>
        <p:spPr>
          <a:xfrm>
            <a:off x="1363650" y="1508525"/>
            <a:ext cx="3599125" cy="398200"/>
          </a:xfrm>
          <a:prstGeom prst="rect">
            <a:avLst/>
          </a:prstGeom>
          <a:noFill/>
          <a:ln>
            <a:noFill/>
          </a:ln>
        </p:spPr>
      </p:pic>
      <p:pic>
        <p:nvPicPr>
          <p:cNvPr id="587" name="Google Shape;587;p89"/>
          <p:cNvPicPr preferRelativeResize="0"/>
          <p:nvPr/>
        </p:nvPicPr>
        <p:blipFill>
          <a:blip r:embed="rId4">
            <a:alphaModFix/>
          </a:blip>
          <a:stretch>
            <a:fillRect/>
          </a:stretch>
        </p:blipFill>
        <p:spPr>
          <a:xfrm>
            <a:off x="4689339" y="2571750"/>
            <a:ext cx="2695086" cy="572700"/>
          </a:xfrm>
          <a:prstGeom prst="rect">
            <a:avLst/>
          </a:prstGeom>
          <a:noFill/>
          <a:ln>
            <a:noFill/>
          </a:ln>
        </p:spPr>
      </p:pic>
      <p:pic>
        <p:nvPicPr>
          <p:cNvPr id="588" name="Google Shape;588;p89"/>
          <p:cNvPicPr preferRelativeResize="0"/>
          <p:nvPr/>
        </p:nvPicPr>
        <p:blipFill>
          <a:blip r:embed="rId5">
            <a:alphaModFix/>
          </a:blip>
          <a:stretch>
            <a:fillRect/>
          </a:stretch>
        </p:blipFill>
        <p:spPr>
          <a:xfrm>
            <a:off x="3091500" y="4111675"/>
            <a:ext cx="2372606" cy="3982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sp>
        <p:nvSpPr>
          <p:cNvPr id="593" name="Google Shape;593;p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594" name="Google Shape;594;p90"/>
          <p:cNvPicPr preferRelativeResize="0"/>
          <p:nvPr/>
        </p:nvPicPr>
        <p:blipFill rotWithShape="1">
          <a:blip r:embed="rId3">
            <a:alphaModFix/>
          </a:blip>
          <a:srcRect b="91898" l="0" r="-1306" t="0"/>
          <a:stretch/>
        </p:blipFill>
        <p:spPr>
          <a:xfrm>
            <a:off x="192300" y="1017725"/>
            <a:ext cx="4227300" cy="627224"/>
          </a:xfrm>
          <a:prstGeom prst="rect">
            <a:avLst/>
          </a:prstGeom>
          <a:noFill/>
          <a:ln>
            <a:noFill/>
          </a:ln>
        </p:spPr>
      </p:pic>
      <p:pic>
        <p:nvPicPr>
          <p:cNvPr id="595" name="Google Shape;595;p90"/>
          <p:cNvPicPr preferRelativeResize="0"/>
          <p:nvPr/>
        </p:nvPicPr>
        <p:blipFill rotWithShape="1">
          <a:blip r:embed="rId3">
            <a:alphaModFix/>
          </a:blip>
          <a:srcRect b="0" l="0" r="0" t="18380"/>
          <a:stretch/>
        </p:blipFill>
        <p:spPr>
          <a:xfrm>
            <a:off x="4761525" y="0"/>
            <a:ext cx="3396919" cy="5143499"/>
          </a:xfrm>
          <a:prstGeom prst="rect">
            <a:avLst/>
          </a:prstGeom>
          <a:noFill/>
          <a:ln>
            <a:noFill/>
          </a:ln>
        </p:spPr>
      </p:pic>
      <p:pic>
        <p:nvPicPr>
          <p:cNvPr id="596" name="Google Shape;596;p90"/>
          <p:cNvPicPr preferRelativeResize="0"/>
          <p:nvPr/>
        </p:nvPicPr>
        <p:blipFill rotWithShape="1">
          <a:blip r:embed="rId3">
            <a:alphaModFix/>
          </a:blip>
          <a:srcRect b="81616" l="0" r="-1306" t="7565"/>
          <a:stretch/>
        </p:blipFill>
        <p:spPr>
          <a:xfrm>
            <a:off x="192300" y="1969155"/>
            <a:ext cx="4227300" cy="837474"/>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0" name="Shape 600"/>
        <p:cNvGrpSpPr/>
        <p:nvPr/>
      </p:nvGrpSpPr>
      <p:grpSpPr>
        <a:xfrm>
          <a:off x="0" y="0"/>
          <a:ext cx="0" cy="0"/>
          <a:chOff x="0" y="0"/>
          <a:chExt cx="0" cy="0"/>
        </a:xfrm>
      </p:grpSpPr>
      <p:sp>
        <p:nvSpPr>
          <p:cNvPr id="601" name="Google Shape;601;p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Algorithm</a:t>
            </a:r>
            <a:endParaRPr/>
          </a:p>
        </p:txBody>
      </p:sp>
      <p:sp>
        <p:nvSpPr>
          <p:cNvPr id="602" name="Google Shape;602;p9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zh-TW">
                <a:solidFill>
                  <a:srgbClr val="000000"/>
                </a:solidFill>
              </a:rPr>
              <a:t>A</a:t>
            </a:r>
            <a:r>
              <a:rPr lang="zh-TW">
                <a:solidFill>
                  <a:srgbClr val="000000"/>
                </a:solidFill>
              </a:rPr>
              <a:t>t the beginning of each episode, </a:t>
            </a:r>
            <a:br>
              <a:rPr lang="zh-TW">
                <a:solidFill>
                  <a:srgbClr val="000000"/>
                </a:solidFill>
              </a:rPr>
            </a:br>
            <a:r>
              <a:rPr lang="zh-TW">
                <a:solidFill>
                  <a:srgbClr val="000000"/>
                </a:solidFill>
              </a:rPr>
              <a:t>- the </a:t>
            </a:r>
            <a:r>
              <a:rPr lang="zh-TW">
                <a:solidFill>
                  <a:srgbClr val="FF0000"/>
                </a:solidFill>
              </a:rPr>
              <a:t>network state </a:t>
            </a:r>
            <a:r>
              <a:rPr lang="zh-TW">
                <a:solidFill>
                  <a:srgbClr val="000000"/>
                </a:solidFill>
              </a:rPr>
              <a:t>is initialized through message passing.  </a:t>
            </a:r>
            <a:br>
              <a:rPr lang="zh-TW">
                <a:solidFill>
                  <a:srgbClr val="000000"/>
                </a:solidFill>
              </a:rPr>
            </a:br>
            <a:r>
              <a:rPr lang="zh-TW">
                <a:solidFill>
                  <a:srgbClr val="000000"/>
                </a:solidFill>
              </a:rPr>
              <a:t>- By using a pilot signal, each UE can measure the </a:t>
            </a:r>
            <a:r>
              <a:rPr lang="zh-TW">
                <a:solidFill>
                  <a:srgbClr val="FF0000"/>
                </a:solidFill>
              </a:rPr>
              <a:t>received power</a:t>
            </a:r>
            <a:r>
              <a:rPr lang="zh-TW">
                <a:solidFill>
                  <a:srgbClr val="000000"/>
                </a:solidFill>
              </a:rPr>
              <a:t> from the associated BS and the</a:t>
            </a:r>
            <a:r>
              <a:rPr lang="zh-TW">
                <a:solidFill>
                  <a:srgbClr val="FF0000"/>
                </a:solidFill>
              </a:rPr>
              <a:t> randomly-selected</a:t>
            </a:r>
            <a:r>
              <a:rPr lang="zh-TW">
                <a:solidFill>
                  <a:srgbClr val="000000"/>
                </a:solidFill>
              </a:rPr>
              <a:t> channel.</a:t>
            </a:r>
            <a:br>
              <a:rPr lang="zh-TW">
                <a:solidFill>
                  <a:srgbClr val="000000"/>
                </a:solidFill>
              </a:rPr>
            </a:br>
            <a:r>
              <a:rPr lang="zh-TW">
                <a:solidFill>
                  <a:srgbClr val="000000"/>
                </a:solidFill>
              </a:rPr>
              <a:t>- Each UE </a:t>
            </a:r>
            <a:r>
              <a:rPr lang="zh-TW">
                <a:solidFill>
                  <a:srgbClr val="434343"/>
                </a:solidFill>
              </a:rPr>
              <a:t>reports </a:t>
            </a:r>
            <a:r>
              <a:rPr lang="zh-TW">
                <a:solidFill>
                  <a:srgbClr val="000000"/>
                </a:solidFill>
              </a:rPr>
              <a:t>its own </a:t>
            </a:r>
            <a:r>
              <a:rPr lang="zh-TW">
                <a:solidFill>
                  <a:srgbClr val="FF0000"/>
                </a:solidFill>
              </a:rPr>
              <a:t>current state</a:t>
            </a:r>
            <a:r>
              <a:rPr lang="zh-TW">
                <a:solidFill>
                  <a:srgbClr val="000000"/>
                </a:solidFill>
              </a:rPr>
              <a:t> to its current associated BS.</a:t>
            </a:r>
            <a:br>
              <a:rPr lang="zh-TW">
                <a:solidFill>
                  <a:srgbClr val="000000"/>
                </a:solidFill>
              </a:rPr>
            </a:br>
            <a:r>
              <a:rPr lang="zh-TW">
                <a:solidFill>
                  <a:srgbClr val="000000"/>
                </a:solidFill>
              </a:rPr>
              <a:t>- By the message passing between the BSs through the backhaul communication link, the global state information of all UEs is obtained.</a:t>
            </a:r>
            <a:br>
              <a:rPr lang="zh-TW">
                <a:solidFill>
                  <a:srgbClr val="000000"/>
                </a:solidFill>
              </a:rPr>
            </a:br>
            <a:r>
              <a:rPr lang="zh-TW">
                <a:solidFill>
                  <a:srgbClr val="000000"/>
                </a:solidFill>
              </a:rPr>
              <a:t>- The BSs send this global state information </a:t>
            </a:r>
            <a:r>
              <a:rPr b="1" i="1" lang="zh-TW">
                <a:solidFill>
                  <a:srgbClr val="000000"/>
                </a:solidFill>
              </a:rPr>
              <a:t>s</a:t>
            </a:r>
            <a:r>
              <a:rPr lang="zh-TW">
                <a:solidFill>
                  <a:srgbClr val="000000"/>
                </a:solidFill>
              </a:rPr>
              <a:t> to all UEs.</a:t>
            </a:r>
            <a:endParaRPr>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2">
                                            <p:txEl>
                                              <p:pRg end="0" st="0"/>
                                            </p:txEl>
                                          </p:spTgt>
                                        </p:tgtEl>
                                        <p:attrNameLst>
                                          <p:attrName>style.visibility</p:attrName>
                                        </p:attrNameLst>
                                      </p:cBhvr>
                                      <p:to>
                                        <p:strVal val="visible"/>
                                      </p:to>
                                    </p:set>
                                    <p:animEffect filter="fade" transition="in">
                                      <p:cBhvr>
                                        <p:cTn dur="1000"/>
                                        <p:tgtEl>
                                          <p:spTgt spid="602">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Deep Reinforcement Learning (DRL)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99" name="Google Shape;99;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chemeClr val="dk1"/>
              </a:buClr>
              <a:buSzPts val="2800"/>
              <a:buChar char="●"/>
            </a:pPr>
            <a:r>
              <a:rPr lang="zh-TW" sz="2800">
                <a:solidFill>
                  <a:schemeClr val="dk1"/>
                </a:solidFill>
              </a:rPr>
              <a:t>Markov Decision Processes</a:t>
            </a:r>
            <a:endParaRPr sz="2800">
              <a:solidFill>
                <a:schemeClr val="dk1"/>
              </a:solidFill>
            </a:endParaRPr>
          </a:p>
          <a:p>
            <a:pPr indent="-406400" lvl="0" marL="457200" rtl="0" algn="l">
              <a:lnSpc>
                <a:spcPct val="100000"/>
              </a:lnSpc>
              <a:spcBef>
                <a:spcPts val="0"/>
              </a:spcBef>
              <a:spcAft>
                <a:spcPts val="0"/>
              </a:spcAft>
              <a:buClr>
                <a:schemeClr val="dk1"/>
              </a:buClr>
              <a:buSzPts val="2800"/>
              <a:buChar char="●"/>
            </a:pPr>
            <a:r>
              <a:rPr lang="zh-TW" sz="2800">
                <a:solidFill>
                  <a:schemeClr val="dk1"/>
                </a:solidFill>
              </a:rPr>
              <a:t>Reinforcement Learning</a:t>
            </a:r>
            <a:endParaRPr sz="2800">
              <a:solidFill>
                <a:schemeClr val="dk1"/>
              </a:solidFill>
            </a:endParaRPr>
          </a:p>
          <a:p>
            <a:pPr indent="-406400" lvl="0" marL="457200" rtl="0" algn="l">
              <a:lnSpc>
                <a:spcPct val="100000"/>
              </a:lnSpc>
              <a:spcBef>
                <a:spcPts val="0"/>
              </a:spcBef>
              <a:spcAft>
                <a:spcPts val="0"/>
              </a:spcAft>
              <a:buClr>
                <a:schemeClr val="dk1"/>
              </a:buClr>
              <a:buSzPts val="2800"/>
              <a:buChar char="●"/>
            </a:pPr>
            <a:r>
              <a:rPr lang="zh-TW" sz="2800">
                <a:solidFill>
                  <a:schemeClr val="dk1"/>
                </a:solidFill>
              </a:rPr>
              <a:t>Deep Learning</a:t>
            </a:r>
            <a:endParaRPr sz="2800">
              <a:solidFill>
                <a:schemeClr val="dk1"/>
              </a:solidFill>
            </a:endParaRPr>
          </a:p>
          <a:p>
            <a:pPr indent="-406400" lvl="0" marL="457200" rtl="0" algn="l">
              <a:lnSpc>
                <a:spcPct val="100000"/>
              </a:lnSpc>
              <a:spcBef>
                <a:spcPts val="0"/>
              </a:spcBef>
              <a:spcAft>
                <a:spcPts val="0"/>
              </a:spcAft>
              <a:buClr>
                <a:schemeClr val="dk1"/>
              </a:buClr>
              <a:buSzPts val="2800"/>
              <a:buChar char="●"/>
            </a:pPr>
            <a:r>
              <a:rPr lang="zh-TW" sz="2800">
                <a:solidFill>
                  <a:schemeClr val="dk1"/>
                </a:solidFill>
              </a:rPr>
              <a:t>Deep Q-Learning</a:t>
            </a:r>
            <a:endParaRPr sz="2800">
              <a:solidFill>
                <a:schemeClr val="dk1"/>
              </a:solidFill>
            </a:endParaRPr>
          </a:p>
          <a:p>
            <a:pPr indent="-406400" lvl="0" marL="457200" rtl="0" algn="l">
              <a:lnSpc>
                <a:spcPct val="100000"/>
              </a:lnSpc>
              <a:spcBef>
                <a:spcPts val="0"/>
              </a:spcBef>
              <a:spcAft>
                <a:spcPts val="0"/>
              </a:spcAft>
              <a:buClr>
                <a:schemeClr val="dk1"/>
              </a:buClr>
              <a:buSzPts val="2800"/>
              <a:buChar char="●"/>
            </a:pPr>
            <a:r>
              <a:rPr lang="zh-TW" sz="2800">
                <a:solidFill>
                  <a:schemeClr val="dk1"/>
                </a:solidFill>
              </a:rPr>
              <a:t>Advanced Deep Q-Learning Models</a:t>
            </a:r>
            <a:endParaRPr sz="2800">
              <a:solidFill>
                <a:schemeClr val="dk1"/>
              </a:solidFill>
            </a:endParaRPr>
          </a:p>
          <a:p>
            <a:pPr indent="-406400" lvl="0" marL="457200" rtl="0" algn="l">
              <a:lnSpc>
                <a:spcPct val="100000"/>
              </a:lnSpc>
              <a:spcBef>
                <a:spcPts val="0"/>
              </a:spcBef>
              <a:spcAft>
                <a:spcPts val="0"/>
              </a:spcAft>
              <a:buClr>
                <a:schemeClr val="dk1"/>
              </a:buClr>
              <a:buSzPts val="2800"/>
              <a:buChar char="●"/>
            </a:pPr>
            <a:r>
              <a:rPr lang="zh-TW" sz="2800">
                <a:solidFill>
                  <a:schemeClr val="dk1"/>
                </a:solidFill>
              </a:rPr>
              <a:t>Deep Q-Learning for Extensions of MDPs</a:t>
            </a:r>
            <a:endParaRPr sz="2800">
              <a:solidFill>
                <a:schemeClr val="dk1"/>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sp>
        <p:nvSpPr>
          <p:cNvPr id="607" name="Google Shape;607;p92"/>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Algorithm</a:t>
            </a:r>
            <a:endParaRPr/>
          </a:p>
          <a:p>
            <a:pPr indent="0" lvl="0" marL="0" rtl="0" algn="l">
              <a:spcBef>
                <a:spcPts val="0"/>
              </a:spcBef>
              <a:spcAft>
                <a:spcPts val="0"/>
              </a:spcAft>
              <a:buNone/>
            </a:pPr>
            <a:r>
              <a:t/>
            </a:r>
            <a:endParaRPr/>
          </a:p>
        </p:txBody>
      </p:sp>
      <p:sp>
        <p:nvSpPr>
          <p:cNvPr id="608" name="Google Shape;608;p92"/>
          <p:cNvSpPr txBox="1"/>
          <p:nvPr>
            <p:ph idx="1" type="body"/>
          </p:nvPr>
        </p:nvSpPr>
        <p:spPr>
          <a:xfrm>
            <a:off x="311700" y="771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zh-TW">
                <a:solidFill>
                  <a:srgbClr val="000000"/>
                </a:solidFill>
              </a:rPr>
              <a:t>In each step</a:t>
            </a:r>
            <a:endParaRPr>
              <a:solidFill>
                <a:srgbClr val="000000"/>
              </a:solidFill>
            </a:endParaRPr>
          </a:p>
          <a:p>
            <a:pPr indent="0" lvl="0" marL="0" rtl="0" algn="l">
              <a:spcBef>
                <a:spcPts val="1600"/>
              </a:spcBef>
              <a:spcAft>
                <a:spcPts val="0"/>
              </a:spcAft>
              <a:buNone/>
            </a:pPr>
            <a:r>
              <a:rPr lang="zh-TW">
                <a:solidFill>
                  <a:srgbClr val="000000"/>
                </a:solidFill>
              </a:rPr>
              <a:t>1. All UEs obtain the </a:t>
            </a:r>
            <a:r>
              <a:rPr lang="zh-TW">
                <a:solidFill>
                  <a:srgbClr val="FF0000"/>
                </a:solidFill>
              </a:rPr>
              <a:t>estimated </a:t>
            </a:r>
            <a:r>
              <a:rPr b="1" i="1" lang="zh-TW">
                <a:solidFill>
                  <a:srgbClr val="FF0000"/>
                </a:solidFill>
              </a:rPr>
              <a:t>Q</a:t>
            </a:r>
            <a:r>
              <a:rPr b="1" i="1" lang="zh-TW" sz="1200">
                <a:solidFill>
                  <a:srgbClr val="FF0000"/>
                </a:solidFill>
              </a:rPr>
              <a:t>i</a:t>
            </a:r>
            <a:r>
              <a:rPr b="1" i="1" lang="zh-TW">
                <a:solidFill>
                  <a:srgbClr val="FF0000"/>
                </a:solidFill>
              </a:rPr>
              <a:t>(s, a</a:t>
            </a:r>
            <a:r>
              <a:rPr b="1" i="1" lang="zh-TW" sz="1200">
                <a:solidFill>
                  <a:srgbClr val="FF0000"/>
                </a:solidFill>
              </a:rPr>
              <a:t>i</a:t>
            </a:r>
            <a:r>
              <a:rPr b="1" i="1" lang="zh-TW">
                <a:solidFill>
                  <a:srgbClr val="FF0000"/>
                </a:solidFill>
              </a:rPr>
              <a:t>; θ)</a:t>
            </a:r>
            <a:r>
              <a:rPr lang="zh-TW">
                <a:solidFill>
                  <a:srgbClr val="FF0000"/>
                </a:solidFill>
              </a:rPr>
              <a:t> </a:t>
            </a:r>
            <a:r>
              <a:rPr lang="zh-TW">
                <a:solidFill>
                  <a:srgbClr val="000000"/>
                </a:solidFill>
              </a:rPr>
              <a:t>for all actions.</a:t>
            </a:r>
            <a:endParaRPr>
              <a:solidFill>
                <a:srgbClr val="000000"/>
              </a:solidFill>
            </a:endParaRPr>
          </a:p>
          <a:p>
            <a:pPr indent="0" lvl="0" marL="0" rtl="0" algn="l">
              <a:spcBef>
                <a:spcPts val="1600"/>
              </a:spcBef>
              <a:spcAft>
                <a:spcPts val="0"/>
              </a:spcAft>
              <a:buNone/>
            </a:pPr>
            <a:r>
              <a:rPr lang="zh-TW">
                <a:solidFill>
                  <a:srgbClr val="000000"/>
                </a:solidFill>
              </a:rPr>
              <a:t>2. </a:t>
            </a:r>
            <a:r>
              <a:rPr lang="zh-TW">
                <a:solidFill>
                  <a:srgbClr val="000000"/>
                </a:solidFill>
              </a:rPr>
              <a:t>The </a:t>
            </a:r>
            <a:r>
              <a:rPr lang="zh-TW">
                <a:solidFill>
                  <a:srgbClr val="000000"/>
                </a:solidFill>
                <a:highlight>
                  <a:srgbClr val="FFFFFF"/>
                </a:highlight>
                <a:latin typeface="Georgia"/>
                <a:ea typeface="Georgia"/>
                <a:cs typeface="Georgia"/>
                <a:sym typeface="Georgia"/>
              </a:rPr>
              <a:t> </a:t>
            </a:r>
            <a:r>
              <a:rPr b="1" i="1" lang="zh-TW">
                <a:solidFill>
                  <a:srgbClr val="000000"/>
                </a:solidFill>
                <a:highlight>
                  <a:srgbClr val="FFFFFF"/>
                </a:highlight>
                <a:latin typeface="Georgia"/>
                <a:ea typeface="Georgia"/>
                <a:cs typeface="Georgia"/>
                <a:sym typeface="Georgia"/>
              </a:rPr>
              <a:t>ϵ</a:t>
            </a:r>
            <a:r>
              <a:rPr lang="zh-TW">
                <a:solidFill>
                  <a:srgbClr val="000000"/>
                </a:solidFill>
              </a:rPr>
              <a:t>-greedy policy is used to choose the </a:t>
            </a:r>
            <a:r>
              <a:rPr lang="zh-TW">
                <a:solidFill>
                  <a:srgbClr val="FF0000"/>
                </a:solidFill>
              </a:rPr>
              <a:t>action </a:t>
            </a:r>
            <a:r>
              <a:rPr b="1" i="1" lang="zh-TW">
                <a:solidFill>
                  <a:srgbClr val="FF0000"/>
                </a:solidFill>
              </a:rPr>
              <a:t>a</a:t>
            </a:r>
            <a:r>
              <a:rPr b="1" i="1" lang="zh-TW" sz="1200">
                <a:solidFill>
                  <a:srgbClr val="FF0000"/>
                </a:solidFill>
              </a:rPr>
              <a:t>i</a:t>
            </a:r>
            <a:r>
              <a:rPr lang="zh-TW">
                <a:solidFill>
                  <a:srgbClr val="000000"/>
                </a:solidFill>
              </a:rPr>
              <a:t>.</a:t>
            </a:r>
            <a:r>
              <a:rPr lang="zh-TW">
                <a:solidFill>
                  <a:srgbClr val="000000"/>
                </a:solidFill>
              </a:rPr>
              <a:t>	</a:t>
            </a:r>
            <a:br>
              <a:rPr lang="zh-TW">
                <a:solidFill>
                  <a:srgbClr val="000000"/>
                </a:solidFill>
              </a:rPr>
            </a:br>
            <a:r>
              <a:rPr lang="zh-TW">
                <a:solidFill>
                  <a:srgbClr val="000000"/>
                </a:solidFill>
              </a:rPr>
              <a:t>	- </a:t>
            </a:r>
            <a:r>
              <a:rPr lang="zh-TW">
                <a:solidFill>
                  <a:srgbClr val="000000"/>
                </a:solidFill>
                <a:highlight>
                  <a:srgbClr val="FFFFFF"/>
                </a:highlight>
                <a:latin typeface="Georgia"/>
                <a:ea typeface="Georgia"/>
                <a:cs typeface="Georgia"/>
                <a:sym typeface="Georgia"/>
              </a:rPr>
              <a:t>It is necessary for each UE to send its request to the BS with which the UE has  chosen to associate. </a:t>
            </a:r>
            <a:br>
              <a:rPr lang="zh-TW">
                <a:solidFill>
                  <a:srgbClr val="000000"/>
                </a:solidFill>
                <a:highlight>
                  <a:srgbClr val="FFFFFF"/>
                </a:highlight>
                <a:latin typeface="Georgia"/>
                <a:ea typeface="Georgia"/>
                <a:cs typeface="Georgia"/>
                <a:sym typeface="Georgia"/>
              </a:rPr>
            </a:br>
            <a:r>
              <a:rPr lang="zh-TW">
                <a:solidFill>
                  <a:srgbClr val="000000"/>
                </a:solidFill>
                <a:highlight>
                  <a:srgbClr val="FFFFFF"/>
                </a:highlight>
                <a:latin typeface="Georgia"/>
                <a:ea typeface="Georgia"/>
                <a:cs typeface="Georgia"/>
                <a:sym typeface="Georgia"/>
              </a:rPr>
              <a:t>	- The request contains the index of the required channel.</a:t>
            </a:r>
            <a:endParaRPr>
              <a:solidFill>
                <a:srgbClr val="000000"/>
              </a:solidFill>
              <a:highlight>
                <a:srgbClr val="FFFFFF"/>
              </a:highlight>
              <a:latin typeface="Georgia"/>
              <a:ea typeface="Georgia"/>
              <a:cs typeface="Georgia"/>
              <a:sym typeface="Georgia"/>
            </a:endParaRPr>
          </a:p>
          <a:p>
            <a:pPr indent="0" lvl="0" marL="0" rtl="0" algn="l">
              <a:spcBef>
                <a:spcPts val="1600"/>
              </a:spcBef>
              <a:spcAft>
                <a:spcPts val="1600"/>
              </a:spcAft>
              <a:buNone/>
            </a:pPr>
            <a:r>
              <a:rPr lang="zh-TW">
                <a:solidFill>
                  <a:srgbClr val="000000"/>
                </a:solidFill>
              </a:rPr>
              <a:t>3. </a:t>
            </a:r>
            <a:r>
              <a:rPr lang="zh-TW" sz="1150">
                <a:solidFill>
                  <a:schemeClr val="dk1"/>
                </a:solidFill>
                <a:highlight>
                  <a:srgbClr val="FFFFFF"/>
                </a:highlight>
                <a:latin typeface="Georgia"/>
                <a:ea typeface="Georgia"/>
                <a:cs typeface="Georgia"/>
                <a:sym typeface="Georgia"/>
              </a:rPr>
              <a:t> </a:t>
            </a:r>
            <a:r>
              <a:rPr lang="zh-TW">
                <a:solidFill>
                  <a:schemeClr val="dk1"/>
                </a:solidFill>
                <a:highlight>
                  <a:srgbClr val="FFFFFF"/>
                </a:highlight>
                <a:latin typeface="Georgia"/>
                <a:ea typeface="Georgia"/>
                <a:cs typeface="Georgia"/>
                <a:sym typeface="Georgia"/>
              </a:rPr>
              <a:t>The BSs chooses to accept or reject the requests, which depends on their available resource. </a:t>
            </a:r>
            <a:br>
              <a:rPr lang="zh-TW">
                <a:solidFill>
                  <a:schemeClr val="dk1"/>
                </a:solidFill>
                <a:highlight>
                  <a:srgbClr val="FFFFFF"/>
                </a:highlight>
                <a:latin typeface="Georgia"/>
                <a:ea typeface="Georgia"/>
                <a:cs typeface="Georgia"/>
                <a:sym typeface="Georgia"/>
              </a:rPr>
            </a:br>
            <a:r>
              <a:rPr lang="zh-TW">
                <a:solidFill>
                  <a:schemeClr val="dk1"/>
                </a:solidFill>
                <a:highlight>
                  <a:srgbClr val="FFFFFF"/>
                </a:highlight>
                <a:latin typeface="Georgia"/>
                <a:ea typeface="Georgia"/>
                <a:cs typeface="Georgia"/>
                <a:sym typeface="Georgia"/>
              </a:rPr>
              <a:t>	- If the BS</a:t>
            </a:r>
            <a:r>
              <a:rPr lang="zh-TW" sz="1200">
                <a:solidFill>
                  <a:schemeClr val="dk1"/>
                </a:solidFill>
                <a:highlight>
                  <a:srgbClr val="FFFFFF"/>
                </a:highlight>
                <a:latin typeface="Georgia"/>
                <a:ea typeface="Georgia"/>
                <a:cs typeface="Georgia"/>
                <a:sym typeface="Georgia"/>
              </a:rPr>
              <a:t>l</a:t>
            </a:r>
            <a:r>
              <a:rPr lang="zh-TW">
                <a:solidFill>
                  <a:schemeClr val="dk1"/>
                </a:solidFill>
                <a:highlight>
                  <a:srgbClr val="FFFFFF"/>
                </a:highlight>
                <a:latin typeface="Georgia"/>
                <a:ea typeface="Georgia"/>
                <a:cs typeface="Georgia"/>
                <a:sym typeface="Georgia"/>
              </a:rPr>
              <a:t> accepts the request of the i-th UE, the BS</a:t>
            </a:r>
            <a:r>
              <a:rPr lang="zh-TW" sz="1200">
                <a:solidFill>
                  <a:schemeClr val="dk1"/>
                </a:solidFill>
                <a:highlight>
                  <a:srgbClr val="FFFFFF"/>
                </a:highlight>
                <a:latin typeface="Georgia"/>
                <a:ea typeface="Georgia"/>
                <a:cs typeface="Georgia"/>
                <a:sym typeface="Georgia"/>
              </a:rPr>
              <a:t>l</a:t>
            </a:r>
            <a:r>
              <a:rPr lang="zh-TW">
                <a:solidFill>
                  <a:schemeClr val="dk1"/>
                </a:solidFill>
                <a:highlight>
                  <a:srgbClr val="FFFFFF"/>
                </a:highlight>
                <a:latin typeface="Georgia"/>
                <a:ea typeface="Georgia"/>
                <a:cs typeface="Georgia"/>
                <a:sym typeface="Georgia"/>
              </a:rPr>
              <a:t> will send feedback signal to indicate the available channel to the i-th UE. </a:t>
            </a:r>
            <a:br>
              <a:rPr lang="zh-TW">
                <a:solidFill>
                  <a:schemeClr val="dk1"/>
                </a:solidFill>
                <a:highlight>
                  <a:srgbClr val="FFFFFF"/>
                </a:highlight>
                <a:latin typeface="Georgia"/>
                <a:ea typeface="Georgia"/>
                <a:cs typeface="Georgia"/>
                <a:sym typeface="Georgia"/>
              </a:rPr>
            </a:br>
            <a:r>
              <a:rPr lang="zh-TW">
                <a:solidFill>
                  <a:schemeClr val="dk1"/>
                </a:solidFill>
                <a:highlight>
                  <a:srgbClr val="FFFFFF"/>
                </a:highlight>
                <a:latin typeface="Georgia"/>
                <a:ea typeface="Georgia"/>
                <a:cs typeface="Georgia"/>
                <a:sym typeface="Georgia"/>
              </a:rPr>
              <a:t>	- Otherwise, the BS</a:t>
            </a:r>
            <a:r>
              <a:rPr lang="zh-TW" sz="1200">
                <a:solidFill>
                  <a:schemeClr val="dk1"/>
                </a:solidFill>
                <a:highlight>
                  <a:srgbClr val="FFFFFF"/>
                </a:highlight>
                <a:latin typeface="Georgia"/>
                <a:ea typeface="Georgia"/>
                <a:cs typeface="Georgia"/>
                <a:sym typeface="Georgia"/>
              </a:rPr>
              <a:t>l</a:t>
            </a:r>
            <a:r>
              <a:rPr lang="zh-TW">
                <a:solidFill>
                  <a:schemeClr val="dk1"/>
                </a:solidFill>
                <a:highlight>
                  <a:srgbClr val="FFFFFF"/>
                </a:highlight>
                <a:latin typeface="Georgia"/>
                <a:ea typeface="Georgia"/>
                <a:cs typeface="Georgia"/>
                <a:sym typeface="Georgia"/>
              </a:rPr>
              <a:t> will not reply anything. </a:t>
            </a:r>
            <a:endParaRPr>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8">
                                            <p:txEl>
                                              <p:pRg end="0" st="0"/>
                                            </p:txEl>
                                          </p:spTgt>
                                        </p:tgtEl>
                                        <p:attrNameLst>
                                          <p:attrName>style.visibility</p:attrName>
                                        </p:attrNameLst>
                                      </p:cBhvr>
                                      <p:to>
                                        <p:strVal val="visible"/>
                                      </p:to>
                                    </p:set>
                                    <p:animEffect filter="fade" transition="in">
                                      <p:cBhvr>
                                        <p:cTn dur="1000"/>
                                        <p:tgtEl>
                                          <p:spTgt spid="6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8">
                                            <p:txEl>
                                              <p:pRg end="1" st="1"/>
                                            </p:txEl>
                                          </p:spTgt>
                                        </p:tgtEl>
                                        <p:attrNameLst>
                                          <p:attrName>style.visibility</p:attrName>
                                        </p:attrNameLst>
                                      </p:cBhvr>
                                      <p:to>
                                        <p:strVal val="visible"/>
                                      </p:to>
                                    </p:set>
                                    <p:animEffect filter="fade" transition="in">
                                      <p:cBhvr>
                                        <p:cTn dur="1000"/>
                                        <p:tgtEl>
                                          <p:spTgt spid="60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8">
                                            <p:txEl>
                                              <p:pRg end="2" st="2"/>
                                            </p:txEl>
                                          </p:spTgt>
                                        </p:tgtEl>
                                        <p:attrNameLst>
                                          <p:attrName>style.visibility</p:attrName>
                                        </p:attrNameLst>
                                      </p:cBhvr>
                                      <p:to>
                                        <p:strVal val="visible"/>
                                      </p:to>
                                    </p:set>
                                    <p:animEffect filter="fade" transition="in">
                                      <p:cBhvr>
                                        <p:cTn dur="1000"/>
                                        <p:tgtEl>
                                          <p:spTgt spid="60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8">
                                            <p:txEl>
                                              <p:pRg end="3" st="3"/>
                                            </p:txEl>
                                          </p:spTgt>
                                        </p:tgtEl>
                                        <p:attrNameLst>
                                          <p:attrName>style.visibility</p:attrName>
                                        </p:attrNameLst>
                                      </p:cBhvr>
                                      <p:to>
                                        <p:strVal val="visible"/>
                                      </p:to>
                                    </p:set>
                                    <p:animEffect filter="fade" transition="in">
                                      <p:cBhvr>
                                        <p:cTn dur="1000"/>
                                        <p:tgtEl>
                                          <p:spTgt spid="60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 name="Shape 612"/>
        <p:cNvGrpSpPr/>
        <p:nvPr/>
      </p:nvGrpSpPr>
      <p:grpSpPr>
        <a:xfrm>
          <a:off x="0" y="0"/>
          <a:ext cx="0" cy="0"/>
          <a:chOff x="0" y="0"/>
          <a:chExt cx="0" cy="0"/>
        </a:xfrm>
      </p:grpSpPr>
      <p:sp>
        <p:nvSpPr>
          <p:cNvPr id="613" name="Google Shape;613;p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Algorithm</a:t>
            </a:r>
            <a:endParaRPr/>
          </a:p>
          <a:p>
            <a:pPr indent="0" lvl="0" marL="0" rtl="0" algn="l">
              <a:spcBef>
                <a:spcPts val="0"/>
              </a:spcBef>
              <a:spcAft>
                <a:spcPts val="0"/>
              </a:spcAft>
              <a:buNone/>
            </a:pPr>
            <a:r>
              <a:t/>
            </a:r>
            <a:endParaRPr/>
          </a:p>
        </p:txBody>
      </p:sp>
      <p:sp>
        <p:nvSpPr>
          <p:cNvPr id="614" name="Google Shape;614;p9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rgbClr val="000000"/>
                </a:solidFill>
              </a:rPr>
              <a:t>4</a:t>
            </a:r>
            <a:r>
              <a:rPr lang="zh-TW">
                <a:solidFill>
                  <a:srgbClr val="000000"/>
                </a:solidFill>
              </a:rPr>
              <a:t>. </a:t>
            </a:r>
            <a:r>
              <a:rPr lang="zh-TW">
                <a:solidFill>
                  <a:schemeClr val="dk1"/>
                </a:solidFill>
                <a:highlight>
                  <a:srgbClr val="FFFFFF"/>
                </a:highlight>
                <a:latin typeface="Georgia"/>
                <a:ea typeface="Georgia"/>
                <a:cs typeface="Georgia"/>
                <a:sym typeface="Georgia"/>
              </a:rPr>
              <a:t>When each UE obtains the </a:t>
            </a:r>
            <a:r>
              <a:rPr lang="zh-TW">
                <a:solidFill>
                  <a:srgbClr val="FF0000"/>
                </a:solidFill>
                <a:highlight>
                  <a:srgbClr val="FFFFFF"/>
                </a:highlight>
                <a:latin typeface="Georgia"/>
                <a:ea typeface="Georgia"/>
                <a:cs typeface="Georgia"/>
                <a:sym typeface="Georgia"/>
              </a:rPr>
              <a:t>reward </a:t>
            </a:r>
            <a:r>
              <a:rPr b="1" i="1" lang="zh-TW">
                <a:solidFill>
                  <a:srgbClr val="FF0000"/>
                </a:solidFill>
                <a:highlight>
                  <a:srgbClr val="FFFFFF"/>
                </a:highlight>
                <a:latin typeface="Georgia"/>
                <a:ea typeface="Georgia"/>
                <a:cs typeface="Georgia"/>
                <a:sym typeface="Georgia"/>
              </a:rPr>
              <a:t>u</a:t>
            </a:r>
            <a:r>
              <a:rPr b="1" i="1" lang="zh-TW" sz="1200">
                <a:solidFill>
                  <a:srgbClr val="FF0000"/>
                </a:solidFill>
                <a:highlight>
                  <a:srgbClr val="FFFFFF"/>
                </a:highlight>
                <a:latin typeface="Georgia"/>
                <a:ea typeface="Georgia"/>
                <a:cs typeface="Georgia"/>
                <a:sym typeface="Georgia"/>
              </a:rPr>
              <a:t>i</a:t>
            </a:r>
            <a:r>
              <a:rPr b="1" i="1" lang="zh-TW">
                <a:solidFill>
                  <a:srgbClr val="FF0000"/>
                </a:solidFill>
                <a:highlight>
                  <a:srgbClr val="FFFFFF"/>
                </a:highlight>
                <a:latin typeface="Georgia"/>
                <a:ea typeface="Georgia"/>
                <a:cs typeface="Georgia"/>
                <a:sym typeface="Georgia"/>
              </a:rPr>
              <a:t>(s,a</a:t>
            </a:r>
            <a:r>
              <a:rPr b="1" i="1" lang="zh-TW" sz="1200">
                <a:solidFill>
                  <a:srgbClr val="FF0000"/>
                </a:solidFill>
                <a:highlight>
                  <a:srgbClr val="FFFFFF"/>
                </a:highlight>
                <a:latin typeface="Georgia"/>
                <a:ea typeface="Georgia"/>
                <a:cs typeface="Georgia"/>
                <a:sym typeface="Georgia"/>
              </a:rPr>
              <a:t>i</a:t>
            </a:r>
            <a:r>
              <a:rPr b="1" i="1" lang="zh-TW">
                <a:solidFill>
                  <a:srgbClr val="FF0000"/>
                </a:solidFill>
                <a:highlight>
                  <a:srgbClr val="FFFFFF"/>
                </a:highlight>
                <a:latin typeface="Georgia"/>
                <a:ea typeface="Georgia"/>
                <a:cs typeface="Georgia"/>
                <a:sym typeface="Georgia"/>
              </a:rPr>
              <a:t>)</a:t>
            </a:r>
            <a:r>
              <a:rPr lang="zh-TW">
                <a:solidFill>
                  <a:schemeClr val="dk1"/>
                </a:solidFill>
                <a:highlight>
                  <a:srgbClr val="FFFFFF"/>
                </a:highlight>
                <a:latin typeface="Georgia"/>
                <a:ea typeface="Georgia"/>
                <a:cs typeface="Georgia"/>
                <a:sym typeface="Georgia"/>
              </a:rPr>
              <a:t> and observes the</a:t>
            </a:r>
            <a:r>
              <a:rPr lang="zh-TW">
                <a:solidFill>
                  <a:srgbClr val="FF0000"/>
                </a:solidFill>
                <a:highlight>
                  <a:srgbClr val="FFFFFF"/>
                </a:highlight>
                <a:latin typeface="Georgia"/>
                <a:ea typeface="Georgia"/>
                <a:cs typeface="Georgia"/>
                <a:sym typeface="Georgia"/>
              </a:rPr>
              <a:t> next state s′</a:t>
            </a:r>
            <a:r>
              <a:rPr lang="zh-TW">
                <a:solidFill>
                  <a:schemeClr val="dk1"/>
                </a:solidFill>
                <a:highlight>
                  <a:srgbClr val="FFFFFF"/>
                </a:highlight>
                <a:latin typeface="Georgia"/>
                <a:ea typeface="Georgia"/>
                <a:cs typeface="Georgia"/>
                <a:sym typeface="Georgia"/>
              </a:rPr>
              <a:t>,</a:t>
            </a:r>
            <a:endParaRPr>
              <a:solidFill>
                <a:schemeClr val="dk1"/>
              </a:solidFill>
              <a:highlight>
                <a:srgbClr val="FFFFFF"/>
              </a:highlight>
              <a:latin typeface="Georgia"/>
              <a:ea typeface="Georgia"/>
              <a:cs typeface="Georgia"/>
              <a:sym typeface="Georgia"/>
            </a:endParaRPr>
          </a:p>
          <a:p>
            <a:pPr indent="0" lvl="0" marL="0" rtl="0" algn="l">
              <a:spcBef>
                <a:spcPts val="1600"/>
              </a:spcBef>
              <a:spcAft>
                <a:spcPts val="0"/>
              </a:spcAft>
              <a:buNone/>
            </a:pPr>
            <a:r>
              <a:rPr lang="zh-TW">
                <a:solidFill>
                  <a:schemeClr val="dk1"/>
                </a:solidFill>
                <a:highlight>
                  <a:srgbClr val="FFFFFF"/>
                </a:highlight>
                <a:latin typeface="Georgia"/>
                <a:ea typeface="Georgia"/>
                <a:cs typeface="Georgia"/>
                <a:sym typeface="Georgia"/>
              </a:rPr>
              <a:t>5. (s, ai, ui(s, ai), s′) will be stored into the </a:t>
            </a:r>
            <a:r>
              <a:rPr lang="zh-TW">
                <a:solidFill>
                  <a:srgbClr val="FF0000"/>
                </a:solidFill>
                <a:highlight>
                  <a:srgbClr val="FFFFFF"/>
                </a:highlight>
                <a:latin typeface="Georgia"/>
                <a:ea typeface="Georgia"/>
                <a:cs typeface="Georgia"/>
                <a:sym typeface="Georgia"/>
              </a:rPr>
              <a:t>replay memory </a:t>
            </a:r>
            <a:r>
              <a:rPr b="1" i="1" lang="zh-TW">
                <a:solidFill>
                  <a:srgbClr val="FF0000"/>
                </a:solidFill>
                <a:highlight>
                  <a:srgbClr val="FFFFFF"/>
                </a:highlight>
                <a:latin typeface="Georgia"/>
                <a:ea typeface="Georgia"/>
                <a:cs typeface="Georgia"/>
                <a:sym typeface="Georgia"/>
              </a:rPr>
              <a:t>D</a:t>
            </a:r>
            <a:r>
              <a:rPr lang="zh-TW">
                <a:solidFill>
                  <a:schemeClr val="dk1"/>
                </a:solidFill>
                <a:highlight>
                  <a:srgbClr val="FFFFFF"/>
                </a:highlight>
                <a:latin typeface="Georgia"/>
                <a:ea typeface="Georgia"/>
                <a:cs typeface="Georgia"/>
                <a:sym typeface="Georgia"/>
              </a:rPr>
              <a:t> </a:t>
            </a:r>
            <a:endParaRPr>
              <a:solidFill>
                <a:schemeClr val="dk1"/>
              </a:solidFill>
              <a:highlight>
                <a:srgbClr val="FFFFFF"/>
              </a:highlight>
              <a:latin typeface="Georgia"/>
              <a:ea typeface="Georgia"/>
              <a:cs typeface="Georgia"/>
              <a:sym typeface="Georgia"/>
            </a:endParaRPr>
          </a:p>
          <a:p>
            <a:pPr indent="0" lvl="0" marL="0" rtl="0" algn="l">
              <a:spcBef>
                <a:spcPts val="1600"/>
              </a:spcBef>
              <a:spcAft>
                <a:spcPts val="0"/>
              </a:spcAft>
              <a:buNone/>
            </a:pPr>
            <a:r>
              <a:rPr lang="zh-TW">
                <a:solidFill>
                  <a:schemeClr val="dk1"/>
                </a:solidFill>
                <a:highlight>
                  <a:srgbClr val="FFFFFF"/>
                </a:highlight>
                <a:latin typeface="Georgia"/>
                <a:ea typeface="Georgia"/>
                <a:cs typeface="Georgia"/>
                <a:sym typeface="Georgia"/>
              </a:rPr>
              <a:t>6. Each UE </a:t>
            </a:r>
            <a:r>
              <a:rPr lang="zh-TW">
                <a:solidFill>
                  <a:srgbClr val="FF0000"/>
                </a:solidFill>
                <a:highlight>
                  <a:srgbClr val="FFFFFF"/>
                </a:highlight>
                <a:latin typeface="Georgia"/>
                <a:ea typeface="Georgia"/>
                <a:cs typeface="Georgia"/>
                <a:sym typeface="Georgia"/>
              </a:rPr>
              <a:t>updates weights θ</a:t>
            </a:r>
            <a:r>
              <a:rPr lang="zh-TW">
                <a:solidFill>
                  <a:schemeClr val="dk1"/>
                </a:solidFill>
                <a:highlight>
                  <a:srgbClr val="FFFFFF"/>
                </a:highlight>
                <a:latin typeface="Georgia"/>
                <a:ea typeface="Georgia"/>
                <a:cs typeface="Georgia"/>
                <a:sym typeface="Georgia"/>
              </a:rPr>
              <a:t> with the random mini-batch samples from the replay memory </a:t>
            </a:r>
            <a:r>
              <a:rPr b="1" i="1" lang="zh-TW">
                <a:solidFill>
                  <a:schemeClr val="dk1"/>
                </a:solidFill>
                <a:highlight>
                  <a:srgbClr val="FFFFFF"/>
                </a:highlight>
                <a:latin typeface="Georgia"/>
                <a:ea typeface="Georgia"/>
                <a:cs typeface="Georgia"/>
                <a:sym typeface="Georgia"/>
              </a:rPr>
              <a:t>D</a:t>
            </a:r>
            <a:endParaRPr b="1" i="1">
              <a:solidFill>
                <a:schemeClr val="dk1"/>
              </a:solidFill>
              <a:highlight>
                <a:srgbClr val="FFFFFF"/>
              </a:highlight>
              <a:latin typeface="Georgia"/>
              <a:ea typeface="Georgia"/>
              <a:cs typeface="Georgia"/>
              <a:sym typeface="Georgia"/>
            </a:endParaRPr>
          </a:p>
          <a:p>
            <a:pPr indent="0" lvl="0" marL="0" rtl="0" algn="l">
              <a:spcBef>
                <a:spcPts val="1600"/>
              </a:spcBef>
              <a:spcAft>
                <a:spcPts val="1600"/>
              </a:spcAft>
              <a:buNone/>
            </a:pPr>
            <a:r>
              <a:rPr lang="zh-TW">
                <a:solidFill>
                  <a:srgbClr val="000000"/>
                </a:solidFill>
              </a:rPr>
              <a:t> </a:t>
            </a:r>
            <a:endParaRPr>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4">
                                            <p:txEl>
                                              <p:pRg end="0" st="0"/>
                                            </p:txEl>
                                          </p:spTgt>
                                        </p:tgtEl>
                                        <p:attrNameLst>
                                          <p:attrName>style.visibility</p:attrName>
                                        </p:attrNameLst>
                                      </p:cBhvr>
                                      <p:to>
                                        <p:strVal val="visible"/>
                                      </p:to>
                                    </p:set>
                                    <p:animEffect filter="fade" transition="in">
                                      <p:cBhvr>
                                        <p:cTn dur="1000"/>
                                        <p:tgtEl>
                                          <p:spTgt spid="6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4">
                                            <p:txEl>
                                              <p:pRg end="1" st="1"/>
                                            </p:txEl>
                                          </p:spTgt>
                                        </p:tgtEl>
                                        <p:attrNameLst>
                                          <p:attrName>style.visibility</p:attrName>
                                        </p:attrNameLst>
                                      </p:cBhvr>
                                      <p:to>
                                        <p:strVal val="visible"/>
                                      </p:to>
                                    </p:set>
                                    <p:animEffect filter="fade" transition="in">
                                      <p:cBhvr>
                                        <p:cTn dur="1000"/>
                                        <p:tgtEl>
                                          <p:spTgt spid="61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4">
                                            <p:txEl>
                                              <p:pRg end="2" st="2"/>
                                            </p:txEl>
                                          </p:spTgt>
                                        </p:tgtEl>
                                        <p:attrNameLst>
                                          <p:attrName>style.visibility</p:attrName>
                                        </p:attrNameLst>
                                      </p:cBhvr>
                                      <p:to>
                                        <p:strVal val="visible"/>
                                      </p:to>
                                    </p:set>
                                    <p:animEffect filter="fade" transition="in">
                                      <p:cBhvr>
                                        <p:cTn dur="1000"/>
                                        <p:tgtEl>
                                          <p:spTgt spid="61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4">
                                            <p:txEl>
                                              <p:pRg end="3" st="3"/>
                                            </p:txEl>
                                          </p:spTgt>
                                        </p:tgtEl>
                                        <p:attrNameLst>
                                          <p:attrName>style.visibility</p:attrName>
                                        </p:attrNameLst>
                                      </p:cBhvr>
                                      <p:to>
                                        <p:strVal val="visible"/>
                                      </p:to>
                                    </p:set>
                                    <p:animEffect filter="fade" transition="in">
                                      <p:cBhvr>
                                        <p:cTn dur="1000"/>
                                        <p:tgtEl>
                                          <p:spTgt spid="61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18" name="Shape 618"/>
        <p:cNvGrpSpPr/>
        <p:nvPr/>
      </p:nvGrpSpPr>
      <p:grpSpPr>
        <a:xfrm>
          <a:off x="0" y="0"/>
          <a:ext cx="0" cy="0"/>
          <a:chOff x="0" y="0"/>
          <a:chExt cx="0" cy="0"/>
        </a:xfrm>
      </p:grpSpPr>
      <p:sp>
        <p:nvSpPr>
          <p:cNvPr id="619" name="Google Shape;619;p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9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21" name="Google Shape;621;p94"/>
          <p:cNvPicPr preferRelativeResize="0"/>
          <p:nvPr/>
        </p:nvPicPr>
        <p:blipFill>
          <a:blip r:embed="rId3">
            <a:alphaModFix/>
          </a:blip>
          <a:stretch>
            <a:fillRect/>
          </a:stretch>
        </p:blipFill>
        <p:spPr>
          <a:xfrm>
            <a:off x="1190264" y="0"/>
            <a:ext cx="2772472" cy="51434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Markov Decision Processes</a:t>
            </a:r>
            <a:endParaRPr/>
          </a:p>
        </p:txBody>
      </p:sp>
      <p:sp>
        <p:nvSpPr>
          <p:cNvPr id="105" name="Google Shape;105;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chemeClr val="dk1"/>
              </a:buClr>
              <a:buSzPts val="2800"/>
              <a:buChar char="●"/>
            </a:pPr>
            <a:r>
              <a:rPr lang="zh-TW" sz="2800">
                <a:solidFill>
                  <a:schemeClr val="dk1"/>
                </a:solidFill>
              </a:rPr>
              <a:t>Partially Observable Markov Decision Process</a:t>
            </a:r>
            <a:endParaRPr sz="2800">
              <a:solidFill>
                <a:schemeClr val="dk1"/>
              </a:solidFill>
            </a:endParaRPr>
          </a:p>
          <a:p>
            <a:pPr indent="-406400" lvl="0" marL="457200" rtl="0" algn="l">
              <a:lnSpc>
                <a:spcPct val="100000"/>
              </a:lnSpc>
              <a:spcBef>
                <a:spcPts val="0"/>
              </a:spcBef>
              <a:spcAft>
                <a:spcPts val="0"/>
              </a:spcAft>
              <a:buClr>
                <a:schemeClr val="dk1"/>
              </a:buClr>
              <a:buSzPts val="2800"/>
              <a:buChar char="●"/>
            </a:pPr>
            <a:r>
              <a:rPr lang="zh-TW" sz="2800">
                <a:solidFill>
                  <a:schemeClr val="dk1"/>
                </a:solidFill>
              </a:rPr>
              <a:t>Markov Games</a:t>
            </a:r>
            <a:endParaRPr sz="2800">
              <a:solidFill>
                <a:schemeClr val="dk1"/>
              </a:solidFill>
            </a:endParaRPr>
          </a:p>
          <a:p>
            <a:pPr indent="0" lvl="0" marL="0" rtl="0" algn="l">
              <a:spcBef>
                <a:spcPts val="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